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65" d="100"/>
          <a:sy n="65" d="100"/>
        </p:scale>
        <p:origin x="-108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E931-3558-4C97-A5F4-617F80BBD672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CA9-45BB-4ECB-9E82-01032E3A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E931-3558-4C97-A5F4-617F80BBD672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CA9-45BB-4ECB-9E82-01032E3A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E931-3558-4C97-A5F4-617F80BBD672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CA9-45BB-4ECB-9E82-01032E3A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E931-3558-4C97-A5F4-617F80BBD672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CA9-45BB-4ECB-9E82-01032E3A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E931-3558-4C97-A5F4-617F80BBD672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CA9-45BB-4ECB-9E82-01032E3A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E931-3558-4C97-A5F4-617F80BBD672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CA9-45BB-4ECB-9E82-01032E3A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E931-3558-4C97-A5F4-617F80BBD672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CA9-45BB-4ECB-9E82-01032E3A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E931-3558-4C97-A5F4-617F80BBD672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CA9-45BB-4ECB-9E82-01032E3A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E931-3558-4C97-A5F4-617F80BBD672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CA9-45BB-4ECB-9E82-01032E3A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E931-3558-4C97-A5F4-617F80BBD672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CA9-45BB-4ECB-9E82-01032E3A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E931-3558-4C97-A5F4-617F80BBD672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6CA9-45BB-4ECB-9E82-01032E3A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BE931-3558-4C97-A5F4-617F80BBD672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06CA9-45BB-4ECB-9E82-01032E3A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17999">
              <a:schemeClr val="accent6">
                <a:lumMod val="40000"/>
                <a:lumOff val="60000"/>
              </a:schemeClr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twoPt" dir="t">
                <a:rot lat="0" lon="0" rev="0"/>
              </a:lightRig>
            </a:scene3d>
            <a:sp3d extrusionH="57150" contourW="12700">
              <a:bevelT w="69850" h="38100" prst="cross"/>
              <a:bevelB w="38100" h="38100" prst="relaxedInset"/>
              <a:extrusionClr>
                <a:schemeClr val="accent5">
                  <a:lumMod val="40000"/>
                  <a:lumOff val="60000"/>
                </a:schemeClr>
              </a:extrusionClr>
              <a:contourClr>
                <a:schemeClr val="accent1"/>
              </a:contourClr>
            </a:sp3d>
          </a:bodyPr>
          <a:lstStyle/>
          <a:p>
            <a:r>
              <a:rPr lang="th-TH" sz="5400" dirty="0" smtClean="0"/>
              <a:t>วิชาเคมี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reezing" dir="t"/>
            </a:scene3d>
            <a:sp3d/>
          </a:bodyPr>
          <a:lstStyle/>
          <a:p>
            <a:r>
              <a:rPr lang="th-TH" sz="3600" dirty="0" smtClean="0">
                <a:solidFill>
                  <a:schemeClr val="tx1"/>
                </a:solidFill>
                <a:effectLst>
                  <a:outerShdw blurRad="88900" dist="304800" dir="480000" sx="90000" sy="90000" algn="ctr" rotWithShape="0">
                    <a:srgbClr val="FF0000">
                      <a:alpha val="59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โดย</a:t>
            </a:r>
          </a:p>
          <a:p>
            <a:r>
              <a:rPr lang="th-TH" sz="3600" dirty="0" smtClean="0">
                <a:solidFill>
                  <a:schemeClr val="tx1"/>
                </a:solidFill>
                <a:effectLst>
                  <a:outerShdw blurRad="88900" dist="304800" dir="480000" sx="90000" sy="90000" algn="ctr" rotWithShape="0">
                    <a:srgbClr val="FF0000">
                      <a:alpha val="59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เด็กหญิง ธัญจิรา เฟื่องฟอง ชั้น  </a:t>
            </a:r>
          </a:p>
          <a:p>
            <a:r>
              <a:rPr lang="th-TH" sz="3600" dirty="0" smtClean="0">
                <a:solidFill>
                  <a:schemeClr val="tx1"/>
                </a:solidFill>
                <a:effectLst>
                  <a:outerShdw blurRad="88900" dist="304800" dir="480000" sx="90000" sy="90000" algn="ctr" rotWithShape="0">
                    <a:srgbClr val="FF0000">
                      <a:alpha val="59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ม.2/6      เลขที่30</a:t>
            </a:r>
            <a:endParaRPr lang="en-US" sz="3600" dirty="0">
              <a:solidFill>
                <a:schemeClr val="tx1"/>
              </a:solidFill>
              <a:effectLst>
                <a:outerShdw blurRad="88900" dist="304800" dir="480000" sx="90000" sy="90000" algn="ctr" rotWithShape="0">
                  <a:srgbClr val="FF0000">
                    <a:alpha val="59000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dirty="0" smtClean="0">
                <a:cs typeface="+mn-cs"/>
              </a:rPr>
              <a:t/>
            </a:r>
            <a:br>
              <a:rPr lang="th-TH" dirty="0" smtClean="0">
                <a:cs typeface="+mn-cs"/>
              </a:rPr>
            </a:br>
            <a:r>
              <a:rPr lang="th-TH" dirty="0" smtClean="0">
                <a:cs typeface="+mn-cs"/>
              </a:rPr>
              <a:t>เคมี  คือ</a:t>
            </a:r>
            <a:r>
              <a:rPr lang="th-TH" dirty="0">
                <a:cs typeface="+mn-cs"/>
              </a:rPr>
              <a:t>อะไร </a:t>
            </a:r>
            <a:r>
              <a:rPr lang="th-TH" dirty="0"/>
              <a:t/>
            </a:r>
            <a:br>
              <a:rPr lang="th-TH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th-TH" sz="2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cs typeface="+mj-cs"/>
              </a:rPr>
              <a:t>เคมี</a:t>
            </a:r>
            <a:r>
              <a:rPr lang="th-TH" sz="2800" dirty="0" smtClean="0">
                <a:solidFill>
                  <a:schemeClr val="accent3">
                    <a:lumMod val="20000"/>
                    <a:lumOff val="80000"/>
                  </a:schemeClr>
                </a:solidFill>
                <a:cs typeface="+mj-cs"/>
              </a:rPr>
              <a:t> เป็นวิชาที่ทำการศึกษาเกี่ยวกับคุณสมบัติสสาร ความสามารถต่างๆของสสาร การแปรรูปสสาร และการปฏิสัมพันธ์ระหว่างพลังงาน และสสารกันเอง ที่ส่วนใหญ่แล้วสสารต่างๆ มักอยู่ในรูปแบบของอะตอม โดยวิธีการศึกษานั้น มักจะเริ่มจากการศึกษาโครง</a:t>
            </a:r>
            <a:r>
              <a:rPr lang="th-TH" sz="280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cs typeface="+mj-cs"/>
              </a:rPr>
              <a:t>สร้า</a:t>
            </a:r>
            <a:r>
              <a:rPr lang="th-TH" sz="2800" dirty="0" smtClean="0">
                <a:solidFill>
                  <a:schemeClr val="accent3">
                    <a:lumMod val="20000"/>
                    <a:lumOff val="80000"/>
                  </a:schemeClr>
                </a:solidFill>
                <a:cs typeface="+mj-cs"/>
              </a:rPr>
              <a:t>คุณสมบัติ และเรื่องการจัดเรียนอะตอมเพื่อรวมตัวกันเป็นโมเลกุล ตัวอย่างเช่น ผลึกคริสตัล วิชาเคมีในปัจจุบันได้กำหนดโครงสร้างของสสาร ในระดับอะตอม ซึ่งถือว่าเรื่องนี้ เป็นการกำหนด ธรรมชาติของสสารในทุกๆชนิดอีกด้วย และในการเรียนวิชาเคมีก็ไม่ต่างอะไรกับการเรียนวิชาวิทยาศาสตร์อื่น ที่ต้องใช้การเป็นคนช่าง</a:t>
            </a:r>
            <a:r>
              <a:rPr lang="th-TH" sz="2800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cs typeface="+mj-cs"/>
              </a:rPr>
              <a:t>สังเกตุ</a:t>
            </a:r>
            <a:r>
              <a:rPr lang="th-TH" sz="2800" dirty="0" smtClean="0">
                <a:solidFill>
                  <a:schemeClr val="accent3">
                    <a:lumMod val="20000"/>
                    <a:lumOff val="80000"/>
                  </a:schemeClr>
                </a:solidFill>
                <a:cs typeface="+mj-cs"/>
              </a:rPr>
              <a:t> จดบันทึก เพื่อรวบรวมเป็นข้อมูลในการสรุปผล นอกจากนี้วิชาเคมียังถูกขนานนามว่าเป็นวิทยาศาสตร์ศูนย์กลาง เนื่องจากว่าวิชาเคมีนั้นสามารถเชื่อมต่อกับวิทยาศาสตร์ตัวอื่นๆ เข้าด้วยกันได้ อย่างเช่น ฟิสิกส์ ชีววิทยา เป็นต้น ทำไมจึงเป็นเช่นนั้น ก็เพราะว่า วิชาเคมีนั้นได้นำเอาศาสตร์วิชาจำเพราะย่อยๆ ต่างๆ ของแต่ละวิชามารวมกันไว้ และวิชาเคมีเป็นวิชาที่เหลื่อมล้ำกับวิทยาศาสตร์อื่นๆอีกมากมาย  และเพื่อให้วิชาเคมีมีความง่ายต่อการศึกษา จึงถูกแบ่งย่อยเป็นเรื่องต่างๆอีกด้วย</a:t>
            </a:r>
            <a:br>
              <a:rPr lang="th-TH" sz="2800" dirty="0" smtClean="0">
                <a:solidFill>
                  <a:schemeClr val="accent3">
                    <a:lumMod val="20000"/>
                    <a:lumOff val="80000"/>
                  </a:schemeClr>
                </a:solidFill>
                <a:cs typeface="+mj-cs"/>
              </a:rPr>
            </a:br>
            <a:r>
              <a:rPr lang="th-TH" sz="2400" dirty="0" smtClean="0">
                <a:cs typeface="+mj-cs"/>
              </a:rPr>
              <a:t/>
            </a:r>
            <a:br>
              <a:rPr lang="th-TH" sz="2400" dirty="0" smtClean="0">
                <a:cs typeface="+mj-cs"/>
              </a:rPr>
            </a:br>
            <a:r>
              <a:rPr lang="th-TH" dirty="0" smtClean="0"/>
              <a:t/>
            </a:r>
            <a:br>
              <a:rPr lang="th-TH" dirty="0" smtClean="0"/>
            </a:b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1215008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>
                <a:ln w="9525" cmpd="sng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สูตร เคมี</a:t>
            </a:r>
            <a:endParaRPr lang="en-US" dirty="0">
              <a:ln w="9525" cmpd="sng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th-TH" dirty="0">
                <a:cs typeface="+mj-cs"/>
              </a:rPr>
              <a:t>สารประกอบชนิดหนึ่งๆ ที่เกิดขึ้นจะต้องมีอัตราส่วนของธาตุที่เป็นองค์ประกอบคงที่ จึงกลายเป็นสูตรเคมีที่ลงตัว เช่น</a:t>
            </a:r>
            <a:br>
              <a:rPr lang="th-TH" dirty="0">
                <a:cs typeface="+mj-cs"/>
              </a:rPr>
            </a:br>
            <a:r>
              <a:rPr lang="th-TH" b="1" dirty="0">
                <a:cs typeface="+mj-cs"/>
              </a:rPr>
              <a:t>           </a:t>
            </a:r>
            <a:r>
              <a:rPr lang="th-TH" dirty="0">
                <a:cs typeface="+mj-cs"/>
              </a:rPr>
              <a:t> น้ำ (</a:t>
            </a:r>
            <a:r>
              <a:rPr lang="en-US" dirty="0">
                <a:cs typeface="+mj-cs"/>
              </a:rPr>
              <a:t>H</a:t>
            </a:r>
            <a:r>
              <a:rPr lang="en-US" baseline="-25000" dirty="0">
                <a:cs typeface="+mj-cs"/>
              </a:rPr>
              <a:t>2</a:t>
            </a:r>
            <a:r>
              <a:rPr lang="en-US" dirty="0">
                <a:cs typeface="+mj-cs"/>
              </a:rPr>
              <a:t>O) </a:t>
            </a:r>
            <a:r>
              <a:rPr lang="th-TH" dirty="0">
                <a:cs typeface="+mj-cs"/>
              </a:rPr>
              <a:t>ประกอบด้วยธาตุไฮโดรเจน และออกซิเจน โดยมีอัตราส่วนโดยอะตอมของ  </a:t>
            </a:r>
            <a:r>
              <a:rPr lang="en-US" dirty="0">
                <a:cs typeface="+mj-cs"/>
              </a:rPr>
              <a:t>H : O = 2 : 1, </a:t>
            </a:r>
            <a:r>
              <a:rPr lang="th-TH" dirty="0">
                <a:cs typeface="+mj-cs"/>
              </a:rPr>
              <a:t>มีอัตราส่วนโดยมวลของ  </a:t>
            </a:r>
            <a:r>
              <a:rPr lang="en-US" dirty="0">
                <a:cs typeface="+mj-cs"/>
              </a:rPr>
              <a:t>H : O = 1 : 8 </a:t>
            </a:r>
            <a:r>
              <a:rPr lang="th-TH" dirty="0">
                <a:cs typeface="+mj-cs"/>
              </a:rPr>
              <a:t>และ มีอัตราส่วนโดยปริมาตรของ  </a:t>
            </a:r>
            <a:r>
              <a:rPr lang="en-US" dirty="0">
                <a:cs typeface="+mj-cs"/>
              </a:rPr>
              <a:t>H : O = 2 : 1 </a:t>
            </a:r>
            <a:br>
              <a:rPr lang="en-US" dirty="0">
                <a:cs typeface="+mj-cs"/>
              </a:rPr>
            </a:br>
            <a:r>
              <a:rPr lang="en-US" dirty="0">
                <a:cs typeface="+mj-cs"/>
              </a:rPr>
              <a:t>  </a:t>
            </a:r>
            <a:r>
              <a:rPr lang="en-US" b="1" dirty="0">
                <a:cs typeface="+mj-cs"/>
              </a:rPr>
              <a:t>         </a:t>
            </a:r>
            <a:r>
              <a:rPr lang="en-US" dirty="0">
                <a:cs typeface="+mj-cs"/>
              </a:rPr>
              <a:t> </a:t>
            </a:r>
            <a:r>
              <a:rPr lang="th-TH" dirty="0">
                <a:cs typeface="+mj-cs"/>
              </a:rPr>
              <a:t>คาร์บอนไดออกไซด์ (</a:t>
            </a:r>
            <a:r>
              <a:rPr lang="en-US" dirty="0">
                <a:cs typeface="+mj-cs"/>
              </a:rPr>
              <a:t>CO</a:t>
            </a:r>
            <a:r>
              <a:rPr lang="en-US" baseline="-25000" dirty="0">
                <a:cs typeface="+mj-cs"/>
              </a:rPr>
              <a:t>2</a:t>
            </a:r>
            <a:r>
              <a:rPr lang="en-US" dirty="0">
                <a:cs typeface="+mj-cs"/>
              </a:rPr>
              <a:t>) </a:t>
            </a:r>
            <a:r>
              <a:rPr lang="th-TH" dirty="0">
                <a:cs typeface="+mj-cs"/>
              </a:rPr>
              <a:t>ประกอบด้วยธาตุคาร์บอนและออกซิเจน โดยมีอัตราส่วนโดยอะตอมของ  </a:t>
            </a:r>
            <a:r>
              <a:rPr lang="en-US" dirty="0">
                <a:cs typeface="+mj-cs"/>
              </a:rPr>
              <a:t>C : O = 1 : 2 </a:t>
            </a:r>
            <a:r>
              <a:rPr lang="th-TH" dirty="0">
                <a:cs typeface="+mj-cs"/>
              </a:rPr>
              <a:t>และ มีอัตราส่วนโดยมวลของ  </a:t>
            </a:r>
            <a:r>
              <a:rPr lang="en-US" dirty="0">
                <a:cs typeface="+mj-cs"/>
              </a:rPr>
              <a:t>C : O = 3 : 8</a:t>
            </a:r>
          </a:p>
          <a:p>
            <a:r>
              <a:rPr lang="en-US" b="1" dirty="0">
                <a:cs typeface="+mj-cs"/>
              </a:rPr>
              <a:t>             </a:t>
            </a:r>
            <a:r>
              <a:rPr lang="th-TH" dirty="0">
                <a:cs typeface="+mj-cs"/>
              </a:rPr>
              <a:t>ดังนั้น </a:t>
            </a:r>
            <a:r>
              <a:rPr lang="th-TH" b="1" dirty="0">
                <a:cs typeface="+mj-cs"/>
              </a:rPr>
              <a:t>สูตรเคมี</a:t>
            </a:r>
            <a:r>
              <a:rPr lang="th-TH" dirty="0">
                <a:cs typeface="+mj-cs"/>
              </a:rPr>
              <a:t> คือ กลุ่มของสัญลักษณ์ธาตุที่เขียนขึ้นเพื่อแสดงจำนวนอะตอมของธาตุที่เป็นองค์ประกอบของสาร สูตรเคมีที่แสดงชนิดของธาตุและจำนวนอะตอมที่เป็นองค์ประกอบใน 1 โมเลกุล เรียกว่า "สูตรโมเลกุล</a:t>
            </a:r>
            <a:r>
              <a:rPr lang="th-TH" dirty="0" smtClean="0">
                <a:cs typeface="+mj-cs"/>
              </a:rPr>
              <a:t>"</a:t>
            </a:r>
            <a:endParaRPr lang="en-US" dirty="0">
              <a:cs typeface="+mj-cs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[เคมีม.4]สูตรการหาความยาวคลื่น ความถี่และพลังงาน </a:t>
            </a:r>
            <a:r>
              <a:rPr lang="th-TH" sz="4000" b="1" dirty="0" smtClean="0"/>
              <a:t>  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7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2300" dirty="0" smtClean="0">
                <a:cs typeface="+mj-cs"/>
              </a:rPr>
              <a:t>แสงหรือรังสีจัดเป็นคลื่นแม่เหล็กไฟฟ้า (</a:t>
            </a:r>
            <a:r>
              <a:rPr lang="en-US" sz="2300" dirty="0" smtClean="0">
                <a:cs typeface="+mj-cs"/>
              </a:rPr>
              <a:t>electromagnetic radiation) </a:t>
            </a:r>
            <a:r>
              <a:rPr lang="th-TH" sz="2300" dirty="0" smtClean="0">
                <a:cs typeface="+mj-cs"/>
              </a:rPr>
              <a:t>มีสมบัติเหมือนคลื่น ทั่ว ๆ </a:t>
            </a:r>
            <a:br>
              <a:rPr lang="th-TH" sz="2300" dirty="0" smtClean="0">
                <a:cs typeface="+mj-cs"/>
              </a:rPr>
            </a:br>
            <a:r>
              <a:rPr lang="th-TH" sz="2300" dirty="0" smtClean="0">
                <a:cs typeface="+mj-cs"/>
              </a:rPr>
              <a:t>ไปดังแสดงในรูปที่ 6.1 คือ เคลื่อนที่ได้โดยเคลื่อนที่ผ่านสุญญากาศด้วยความเร็ว (</a:t>
            </a:r>
            <a:r>
              <a:rPr lang="en-US" sz="2300" dirty="0" smtClean="0">
                <a:cs typeface="+mj-cs"/>
              </a:rPr>
              <a:t>c) </a:t>
            </a:r>
            <a:r>
              <a:rPr lang="th-TH" sz="2300" dirty="0" smtClean="0">
                <a:cs typeface="+mj-cs"/>
              </a:rPr>
              <a:t>เท่ากับ 3.00 </a:t>
            </a:r>
            <a:r>
              <a:rPr lang="en-US" sz="2300" dirty="0" smtClean="0">
                <a:cs typeface="+mj-cs"/>
              </a:rPr>
              <a:t>x 108 </a:t>
            </a:r>
            <a:r>
              <a:rPr lang="th-TH" sz="2300" dirty="0" smtClean="0">
                <a:cs typeface="+mj-cs"/>
              </a:rPr>
              <a:t>เมตร/วินาที</a:t>
            </a:r>
            <a:br>
              <a:rPr lang="th-TH" sz="2300" dirty="0" smtClean="0">
                <a:cs typeface="+mj-cs"/>
              </a:rPr>
            </a:br>
            <a:r>
              <a:rPr lang="th-TH" sz="2300" dirty="0" smtClean="0">
                <a:cs typeface="+mj-cs"/>
              </a:rPr>
              <a:t>มีระยะห่างระหว่างยอดคลื่นที่ใกล้กัน เรียก ความยาวคลื่น (</a:t>
            </a:r>
            <a:r>
              <a:rPr lang="en-US" sz="2300" dirty="0" smtClean="0">
                <a:cs typeface="+mj-cs"/>
              </a:rPr>
              <a:t>wave length, </a:t>
            </a:r>
            <a:r>
              <a:rPr lang="el-GR" sz="2300" dirty="0" smtClean="0">
                <a:cs typeface="+mj-cs"/>
              </a:rPr>
              <a:t>λ) </a:t>
            </a:r>
            <a:r>
              <a:rPr lang="th-TH" sz="2300" dirty="0" smtClean="0">
                <a:cs typeface="+mj-cs"/>
              </a:rPr>
              <a:t>ซึ่งมีหน่วยเป็นระยะทาง เช่น เมตร เซนติเมตร ไมโครเมตร และนาโนเมตร </a:t>
            </a:r>
            <a:br>
              <a:rPr lang="th-TH" sz="2300" dirty="0" smtClean="0">
                <a:cs typeface="+mj-cs"/>
              </a:rPr>
            </a:br>
            <a:r>
              <a:rPr lang="th-TH" sz="2300" dirty="0" smtClean="0">
                <a:cs typeface="+mj-cs"/>
              </a:rPr>
              <a:t>เป็นต้น ระยะความสูงจากเส้นตรงกลางคลื่นในแนวตั้งจนถึงยอดคลื่น เรียก </a:t>
            </a:r>
            <a:r>
              <a:rPr lang="th-TH" sz="2300" dirty="0" err="1" smtClean="0">
                <a:cs typeface="+mj-cs"/>
              </a:rPr>
              <a:t>แอม</a:t>
            </a:r>
            <a:r>
              <a:rPr lang="th-TH" sz="2300" dirty="0" smtClean="0">
                <a:cs typeface="+mj-cs"/>
              </a:rPr>
              <a:t>พลิ</a:t>
            </a:r>
            <a:r>
              <a:rPr lang="th-TH" sz="2300" dirty="0" err="1" smtClean="0">
                <a:cs typeface="+mj-cs"/>
              </a:rPr>
              <a:t>จูด</a:t>
            </a:r>
            <a:r>
              <a:rPr lang="th-TH" sz="2300" dirty="0" smtClean="0">
                <a:cs typeface="+mj-cs"/>
              </a:rPr>
              <a:t> (</a:t>
            </a:r>
            <a:r>
              <a:rPr lang="en-US" sz="2300" dirty="0" smtClean="0">
                <a:cs typeface="+mj-cs"/>
              </a:rPr>
              <a:t>amplitude, A) </a:t>
            </a:r>
            <a:r>
              <a:rPr lang="th-TH" sz="2300" dirty="0" smtClean="0">
                <a:cs typeface="+mj-cs"/>
              </a:rPr>
              <a:t>มีหน่วยเป็นระยะทางเช่นกัน จำนวนที่คลื่นครบรอบ เรียกว่า รอบคลื่น (</a:t>
            </a:r>
            <a:r>
              <a:rPr lang="en-US" sz="2300" dirty="0" smtClean="0">
                <a:cs typeface="+mj-cs"/>
              </a:rPr>
              <a:t>cycle) </a:t>
            </a:r>
            <a:r>
              <a:rPr lang="th-TH" sz="2300" dirty="0" smtClean="0">
                <a:cs typeface="+mj-cs"/>
              </a:rPr>
              <a:t>และจำนวนที่คลื่นเคลื่อนที่ครบ 1 รอบในหนึ่งวินาที เรียกว่า ความถี่ (</a:t>
            </a:r>
            <a:r>
              <a:rPr lang="en-US" sz="2300" dirty="0" smtClean="0">
                <a:cs typeface="+mj-cs"/>
              </a:rPr>
              <a:t>frequency, </a:t>
            </a:r>
            <a:r>
              <a:rPr lang="el-GR" sz="2300" dirty="0" smtClean="0">
                <a:cs typeface="+mj-cs"/>
              </a:rPr>
              <a:t>ν) </a:t>
            </a:r>
            <a:br>
              <a:rPr lang="el-GR" sz="2300" dirty="0" smtClean="0">
                <a:cs typeface="+mj-cs"/>
              </a:rPr>
            </a:br>
            <a:r>
              <a:rPr lang="th-TH" sz="2300" dirty="0" smtClean="0">
                <a:cs typeface="+mj-cs"/>
              </a:rPr>
              <a:t>มีหน่วยเป็น รอบ/วินาที หรือ เฮิรตซ์ (</a:t>
            </a:r>
            <a:r>
              <a:rPr lang="en-US" sz="2300" dirty="0" smtClean="0">
                <a:cs typeface="+mj-cs"/>
              </a:rPr>
              <a:t>cycle per second, cps </a:t>
            </a:r>
            <a:r>
              <a:rPr lang="th-TH" sz="2300" dirty="0" smtClean="0">
                <a:cs typeface="+mj-cs"/>
              </a:rPr>
              <a:t>หรือ </a:t>
            </a:r>
            <a:r>
              <a:rPr lang="en-US" sz="2300" dirty="0" smtClean="0">
                <a:cs typeface="+mj-cs"/>
              </a:rPr>
              <a:t>Hz) </a:t>
            </a:r>
            <a:r>
              <a:rPr lang="th-TH" sz="2300" dirty="0" smtClean="0">
                <a:cs typeface="+mj-cs"/>
              </a:rPr>
              <a:t>คลื่นแม่เหล็กไฟฟ้ามีหลายแบบและมีสมบัติต่างกัน </a:t>
            </a:r>
            <a:br>
              <a:rPr lang="th-TH" sz="2300" dirty="0" smtClean="0">
                <a:cs typeface="+mj-cs"/>
              </a:rPr>
            </a:br>
            <a:r>
              <a:rPr lang="th-TH" sz="2300" dirty="0" smtClean="0">
                <a:cs typeface="+mj-cs"/>
              </a:rPr>
              <a:t>เพราะมีความยาวคลื่นต่างกัน ในรูปที่ 6.2 แสดงคลื่นแม่เหล็กไฟฟ้าชนิดต่าง ๆ ในช่วงคลื่น 400 - 700 นาโนเมตร </a:t>
            </a:r>
            <a:br>
              <a:rPr lang="th-TH" sz="2300" dirty="0" smtClean="0">
                <a:cs typeface="+mj-cs"/>
              </a:rPr>
            </a:br>
            <a:r>
              <a:rPr lang="th-TH" sz="2300" dirty="0" smtClean="0">
                <a:cs typeface="+mj-cs"/>
              </a:rPr>
              <a:t>เป็นช่วงคลื่นที่ตามองเห็นได้ (</a:t>
            </a:r>
            <a:r>
              <a:rPr lang="en-US" sz="2300" dirty="0" smtClean="0">
                <a:cs typeface="+mj-cs"/>
              </a:rPr>
              <a:t>visible light) </a:t>
            </a:r>
            <a:r>
              <a:rPr lang="th-TH" sz="2300" dirty="0" smtClean="0">
                <a:cs typeface="+mj-cs"/>
              </a:rPr>
              <a:t>บางทีเรียกว่าแสงขาว เป็นช่วงคลื่นที่เปล่งออกมาจากหลอดไฟฟ้า และแสงอาทิตย์</a:t>
            </a:r>
            <a:br>
              <a:rPr lang="th-TH" sz="2300" dirty="0" smtClean="0">
                <a:cs typeface="+mj-cs"/>
              </a:rPr>
            </a:br>
            <a:endParaRPr lang="th-TH" sz="2300" b="1" dirty="0">
              <a:cs typeface="+mj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3600" dirty="0" smtClean="0"/>
              <a:t/>
            </a:r>
            <a:br>
              <a:rPr lang="th-TH" sz="3600" dirty="0" smtClean="0"/>
            </a:br>
            <a:r>
              <a:rPr lang="th-TH" sz="3600" dirty="0" smtClean="0"/>
              <a:t>ความสัมพันธ์ระหว่างความยาวคลื่นและความถี่ของแสงหาได้</a:t>
            </a:r>
            <a:br>
              <a:rPr lang="th-TH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340768"/>
            <a:ext cx="4040188" cy="479715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th-TH" sz="1800" b="1" dirty="0" smtClean="0">
                <a:cs typeface="+mj-cs"/>
              </a:rPr>
              <a:t>          จากสูตร </a:t>
            </a:r>
            <a:r>
              <a:rPr lang="en-US" sz="1800" b="1" dirty="0" smtClean="0">
                <a:cs typeface="+mj-cs"/>
              </a:rPr>
              <a:t>c = </a:t>
            </a:r>
            <a:r>
              <a:rPr lang="el-GR" sz="1800" b="1" dirty="0" smtClean="0">
                <a:cs typeface="+mj-cs"/>
              </a:rPr>
              <a:t>νλ (6.1)</a:t>
            </a:r>
            <a:br>
              <a:rPr lang="el-GR" sz="1800" b="1" dirty="0" smtClean="0">
                <a:cs typeface="+mj-cs"/>
              </a:rPr>
            </a:br>
            <a:r>
              <a:rPr lang="th-TH" sz="1800" b="1" dirty="0" smtClean="0">
                <a:cs typeface="+mj-cs"/>
              </a:rPr>
              <a:t>ตัวอย่างที่ 6.1 แสงสีแดงจากการเปล่งของวัตถุร้อนมีความยาวคลื่น 700 นาโนเมตร จงคำนวณความถี่ของแสงนี้</a:t>
            </a:r>
            <a:br>
              <a:rPr lang="th-TH" sz="1800" b="1" dirty="0" smtClean="0">
                <a:cs typeface="+mj-cs"/>
              </a:rPr>
            </a:br>
            <a:r>
              <a:rPr lang="th-TH" sz="1800" b="1" dirty="0" smtClean="0">
                <a:cs typeface="+mj-cs"/>
              </a:rPr>
              <a:t>วิธีทำ จากสูตร </a:t>
            </a:r>
            <a:r>
              <a:rPr lang="en-US" sz="1800" b="1" dirty="0" smtClean="0">
                <a:cs typeface="+mj-cs"/>
              </a:rPr>
              <a:t>c = </a:t>
            </a:r>
            <a:r>
              <a:rPr lang="el-GR" sz="1800" b="1" dirty="0" smtClean="0">
                <a:cs typeface="+mj-cs"/>
              </a:rPr>
              <a:t>νλ</a:t>
            </a:r>
            <a:br>
              <a:rPr lang="el-GR" sz="1800" b="1" dirty="0" smtClean="0">
                <a:cs typeface="+mj-cs"/>
              </a:rPr>
            </a:br>
            <a:r>
              <a:rPr lang="el-GR" sz="1800" b="1" dirty="0" smtClean="0">
                <a:cs typeface="+mj-cs"/>
              </a:rPr>
              <a:t>ν = </a:t>
            </a:r>
            <a:r>
              <a:rPr lang="en-US" sz="1800" b="1" dirty="0" smtClean="0">
                <a:cs typeface="+mj-cs"/>
              </a:rPr>
              <a:t>c / </a:t>
            </a:r>
            <a:r>
              <a:rPr lang="el-GR" sz="1800" b="1" dirty="0" smtClean="0">
                <a:cs typeface="+mj-cs"/>
              </a:rPr>
              <a:t>λ</a:t>
            </a:r>
            <a:br>
              <a:rPr lang="el-GR" sz="1800" b="1" dirty="0" smtClean="0">
                <a:cs typeface="+mj-cs"/>
              </a:rPr>
            </a:br>
            <a:r>
              <a:rPr lang="el-GR" sz="1800" b="1" dirty="0" smtClean="0">
                <a:cs typeface="+mj-cs"/>
              </a:rPr>
              <a:t>..................... 8</a:t>
            </a:r>
            <a:br>
              <a:rPr lang="el-GR" sz="1800" b="1" dirty="0" smtClean="0">
                <a:cs typeface="+mj-cs"/>
              </a:rPr>
            </a:br>
            <a:r>
              <a:rPr lang="el-GR" sz="1800" b="1" dirty="0" smtClean="0">
                <a:cs typeface="+mj-cs"/>
              </a:rPr>
              <a:t>= 8-9(3.00</a:t>
            </a:r>
            <a:r>
              <a:rPr lang="en-US" sz="1800" b="1" dirty="0" smtClean="0">
                <a:cs typeface="+mj-cs"/>
              </a:rPr>
              <a:t>x10m/s)(1 nm)</a:t>
            </a:r>
            <a:br>
              <a:rPr lang="en-US" sz="1800" b="1" dirty="0" smtClean="0">
                <a:cs typeface="+mj-cs"/>
              </a:rPr>
            </a:br>
            <a:r>
              <a:rPr lang="en-US" sz="1800" b="1" dirty="0" smtClean="0">
                <a:cs typeface="+mj-cs"/>
              </a:rPr>
              <a:t>----------------------- </a:t>
            </a:r>
            <a:endParaRPr lang="th-TH" sz="1800" b="1" dirty="0">
              <a:cs typeface="+mj-cs"/>
            </a:endParaRPr>
          </a:p>
          <a:p>
            <a:r>
              <a:rPr lang="en-US" sz="1800" b="1" dirty="0" smtClean="0">
                <a:cs typeface="+mj-cs"/>
              </a:rPr>
              <a:t>..................... -9</a:t>
            </a:r>
            <a:br>
              <a:rPr lang="en-US" sz="1800" b="1" dirty="0" smtClean="0">
                <a:cs typeface="+mj-cs"/>
              </a:rPr>
            </a:br>
            <a:r>
              <a:rPr lang="en-US" sz="1800" b="1" dirty="0" smtClean="0">
                <a:cs typeface="+mj-cs"/>
              </a:rPr>
              <a:t>700nmx10m</a:t>
            </a:r>
            <a:br>
              <a:rPr lang="en-US" sz="1800" b="1" dirty="0" smtClean="0">
                <a:cs typeface="+mj-cs"/>
              </a:rPr>
            </a:br>
            <a:r>
              <a:rPr lang="en-US" sz="1800" b="1" dirty="0" smtClean="0">
                <a:cs typeface="+mj-cs"/>
              </a:rPr>
              <a:t>...............................14.. -1</a:t>
            </a:r>
            <a:br>
              <a:rPr lang="en-US" sz="1800" b="1" dirty="0" smtClean="0">
                <a:cs typeface="+mj-cs"/>
              </a:rPr>
            </a:br>
            <a:r>
              <a:rPr lang="th-TH" sz="1800" b="1" dirty="0" smtClean="0">
                <a:cs typeface="+mj-cs"/>
              </a:rPr>
              <a:t>ความถี่ของแสง = 4.28</a:t>
            </a:r>
            <a:r>
              <a:rPr lang="en-US" sz="1800" b="1" dirty="0" smtClean="0">
                <a:cs typeface="+mj-cs"/>
              </a:rPr>
              <a:t>x10 s</a:t>
            </a:r>
            <a:br>
              <a:rPr lang="en-US" sz="1800" b="1" dirty="0" smtClean="0">
                <a:cs typeface="+mj-cs"/>
              </a:rPr>
            </a:br>
            <a:r>
              <a:rPr lang="th-TH" sz="1800" b="1" dirty="0" smtClean="0">
                <a:cs typeface="+mj-cs"/>
              </a:rPr>
              <a:t>สูตรการหาพลังงาน</a:t>
            </a:r>
            <a:br>
              <a:rPr lang="th-TH" sz="1800" b="1" dirty="0" smtClean="0">
                <a:cs typeface="+mj-cs"/>
              </a:rPr>
            </a:br>
            <a:r>
              <a:rPr lang="en-US" sz="1800" b="1" dirty="0" smtClean="0">
                <a:cs typeface="+mj-cs"/>
              </a:rPr>
              <a:t>E = h</a:t>
            </a:r>
            <a:r>
              <a:rPr lang="el-GR" sz="1800" b="1" dirty="0" smtClean="0">
                <a:cs typeface="+mj-cs"/>
              </a:rPr>
              <a:t>ν </a:t>
            </a:r>
            <a:br>
              <a:rPr lang="el-GR" sz="1800" b="1" dirty="0" smtClean="0">
                <a:cs typeface="+mj-cs"/>
              </a:rPr>
            </a:br>
            <a:r>
              <a:rPr lang="th-TH" sz="1800" b="1" dirty="0" smtClean="0">
                <a:cs typeface="+mj-cs"/>
              </a:rPr>
              <a:t>ในเมื่อ </a:t>
            </a:r>
            <a:r>
              <a:rPr lang="en-US" sz="1800" b="1" dirty="0" smtClean="0">
                <a:cs typeface="+mj-cs"/>
              </a:rPr>
              <a:t>E = </a:t>
            </a:r>
            <a:r>
              <a:rPr lang="th-TH" sz="1800" b="1" dirty="0" smtClean="0">
                <a:cs typeface="+mj-cs"/>
              </a:rPr>
              <a:t>พลังงานควอนตัมแสง (</a:t>
            </a:r>
            <a:r>
              <a:rPr lang="th-TH" sz="1800" b="1" dirty="0" err="1" smtClean="0">
                <a:cs typeface="+mj-cs"/>
              </a:rPr>
              <a:t>จูล</a:t>
            </a:r>
            <a:r>
              <a:rPr lang="th-TH" sz="1800" b="1" dirty="0" smtClean="0">
                <a:cs typeface="+mj-cs"/>
              </a:rPr>
              <a:t>)</a:t>
            </a:r>
            <a:br>
              <a:rPr lang="th-TH" sz="1800" b="1" dirty="0" smtClean="0">
                <a:cs typeface="+mj-cs"/>
              </a:rPr>
            </a:br>
            <a:r>
              <a:rPr lang="el-GR" sz="1800" b="1" dirty="0" smtClean="0">
                <a:cs typeface="+mj-cs"/>
              </a:rPr>
              <a:t>ν = </a:t>
            </a:r>
            <a:r>
              <a:rPr lang="th-TH" sz="1800" b="1" dirty="0" smtClean="0">
                <a:cs typeface="+mj-cs"/>
              </a:rPr>
              <a:t>ความถี่คลื่นแสง (เฮิรตซ์)</a:t>
            </a:r>
            <a:br>
              <a:rPr lang="th-TH" sz="1800" b="1" dirty="0" smtClean="0">
                <a:cs typeface="+mj-cs"/>
              </a:rPr>
            </a:br>
            <a:r>
              <a:rPr lang="en-US" sz="1800" b="1" dirty="0" smtClean="0">
                <a:cs typeface="+mj-cs"/>
              </a:rPr>
              <a:t>H = </a:t>
            </a:r>
            <a:r>
              <a:rPr lang="th-TH" sz="1800" b="1" dirty="0" smtClean="0">
                <a:cs typeface="+mj-cs"/>
              </a:rPr>
              <a:t>ค่าคงตัวของ</a:t>
            </a:r>
            <a:r>
              <a:rPr lang="th-TH" sz="1800" b="1" dirty="0" err="1" smtClean="0">
                <a:cs typeface="+mj-cs"/>
              </a:rPr>
              <a:t>พลังค์</a:t>
            </a:r>
            <a:r>
              <a:rPr lang="th-TH" sz="1800" b="1" dirty="0" smtClean="0">
                <a:cs typeface="+mj-cs"/>
              </a:rPr>
              <a:t> (</a:t>
            </a:r>
            <a:r>
              <a:rPr lang="en-US" sz="1800" b="1" dirty="0" smtClean="0">
                <a:cs typeface="+mj-cs"/>
              </a:rPr>
              <a:t>Planck’s constant) </a:t>
            </a:r>
            <a:br>
              <a:rPr lang="en-US" sz="1800" b="1" dirty="0" smtClean="0">
                <a:cs typeface="+mj-cs"/>
              </a:rPr>
            </a:br>
            <a:endParaRPr lang="en-US" sz="1800" b="1" dirty="0" smtClean="0">
              <a:cs typeface="+mj-cs"/>
            </a:endParaRPr>
          </a:p>
          <a:p>
            <a:endParaRPr lang="en-US" sz="1000" b="1" dirty="0">
              <a:cs typeface="+mj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340768"/>
            <a:ext cx="4041775" cy="48245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มีค่า</a:t>
            </a:r>
            <a:r>
              <a:rPr lang="th-TH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เท่ากับ</a:t>
            </a:r>
          </a:p>
          <a:p>
            <a:pPr>
              <a:buNone/>
            </a:pPr>
            <a:r>
              <a:rPr lang="th-TH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.............. </a:t>
            </a:r>
            <a: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-34 6.6252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x 10 J⋅s</a:t>
            </a:r>
            <a:endParaRPr lang="th-TH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...............................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14..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-1</a:t>
            </a:r>
            <a:endParaRPr lang="th-TH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th-TH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ความถี่</a:t>
            </a:r>
            <a: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ของแสง = 4.28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x10 s</a:t>
            </a:r>
            <a:b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สูตรการหาพลังงาน</a:t>
            </a:r>
            <a:b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= h</a:t>
            </a:r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ν </a:t>
            </a:r>
            <a:b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ในเมื่อ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= </a:t>
            </a:r>
            <a: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พลังงานควอนตัมแสง (</a:t>
            </a:r>
            <a:r>
              <a:rPr lang="th-TH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จูล</a:t>
            </a:r>
            <a: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b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ν = </a:t>
            </a:r>
            <a: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ความถี่คลื่นแสง (เฮิรตซ์)</a:t>
            </a:r>
            <a:b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 = </a:t>
            </a:r>
            <a: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ค่าคงตัวของ</a:t>
            </a:r>
            <a:r>
              <a:rPr lang="th-TH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พลังค์</a:t>
            </a:r>
            <a: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Planck’s constant) </a:t>
            </a:r>
            <a: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มีค่าเท่ากับ</a:t>
            </a:r>
            <a:b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.............. -34 </a:t>
            </a:r>
            <a:b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th-TH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6.6252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x 10 J⋅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800" decel="100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800" decel="100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6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288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วิชาเคมี</vt:lpstr>
      <vt:lpstr> เคมี  คืออะไร  </vt:lpstr>
      <vt:lpstr>สูตร เคมี</vt:lpstr>
      <vt:lpstr>[เคมีม.4]สูตรการหาความยาวคลื่น ความถี่และพลังงาน   </vt:lpstr>
      <vt:lpstr> ความสัมพันธ์ระหว่างความยาวคลื่นและความถี่ของแสงหาได้ </vt:lpstr>
    </vt:vector>
  </TitlesOfParts>
  <Company>student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วิชาเคมี</dc:title>
  <dc:creator>stu</dc:creator>
  <cp:lastModifiedBy>stu</cp:lastModifiedBy>
  <cp:revision>6</cp:revision>
  <dcterms:created xsi:type="dcterms:W3CDTF">2012-06-28T06:00:31Z</dcterms:created>
  <dcterms:modified xsi:type="dcterms:W3CDTF">2012-06-28T06:57:36Z</dcterms:modified>
</cp:coreProperties>
</file>