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72B01-1143-4A4A-B186-989F5ED18867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B84EB-BE62-42F4-A2ED-577E125DD8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B84EB-BE62-42F4-A2ED-577E125DD8C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B84EB-BE62-42F4-A2ED-577E125DD8C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20C7EB-CFCB-467C-990E-0B5A13EAAFD1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5ADF1D-42E4-460B-82D0-33F40BAE644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6672"/>
            <a:ext cx="7772400" cy="1470025"/>
          </a:xfrm>
        </p:spPr>
        <p:txBody>
          <a:bodyPr>
            <a:normAutofit/>
          </a:bodyPr>
          <a:lstStyle/>
          <a:p>
            <a:r>
              <a:rPr lang="th-TH" b="1" u="sng" dirty="0" smtClean="0"/>
              <a:t>นักวิทยาศาสตร์ของโลก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th-TH" sz="2400" dirty="0" smtClean="0"/>
              <a:t>นำเสนอโดย</a:t>
            </a:r>
          </a:p>
          <a:p>
            <a:r>
              <a:rPr lang="th-TH" sz="2400" b="1" dirty="0" smtClean="0"/>
              <a:t>ด.ช.</a:t>
            </a:r>
            <a:r>
              <a:rPr lang="th-TH" sz="2400" b="1" dirty="0" err="1" smtClean="0"/>
              <a:t>เอกพฒน์</a:t>
            </a:r>
            <a:r>
              <a:rPr lang="th-TH" sz="2400" b="1" dirty="0" smtClean="0"/>
              <a:t> พัฒนาชวนชม ม.2/7 เลขที่1</a:t>
            </a:r>
          </a:p>
          <a:p>
            <a:r>
              <a:rPr lang="th-TH" sz="2400" b="1" dirty="0" smtClean="0"/>
              <a:t>ด.ช.พงศ์พล  พนาพิทักษ์ ม.2/7 เลขที่10</a:t>
            </a:r>
          </a:p>
          <a:p>
            <a:r>
              <a:rPr lang="th-TH" sz="2400" b="1" dirty="0" err="1" smtClean="0"/>
              <a:t>ด.ช.จรฺนท์</a:t>
            </a:r>
            <a:r>
              <a:rPr lang="th-TH" sz="2400" b="1" dirty="0" smtClean="0"/>
              <a:t> เงินยวง ม.2/7 เลขที่4</a:t>
            </a:r>
          </a:p>
          <a:p>
            <a:endParaRPr lang="en-US" sz="2400" b="1" dirty="0"/>
          </a:p>
        </p:txBody>
      </p:sp>
      <p:pic>
        <p:nvPicPr>
          <p:cNvPr id="12290" name="Picture 2" descr="http://pics.manager.co.th/Thumbnails/55500000826870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44824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th-TH" b="1" dirty="0" err="1"/>
              <a:t>เซอร์</a:t>
            </a:r>
            <a:r>
              <a:rPr lang="th-TH" b="1" dirty="0"/>
              <a:t>ไอ</a:t>
            </a:r>
            <a:r>
              <a:rPr lang="th-TH" b="1" dirty="0" err="1"/>
              <a:t>แซก</a:t>
            </a:r>
            <a:r>
              <a:rPr lang="th-TH" b="1" dirty="0"/>
              <a:t>  </a:t>
            </a:r>
            <a:r>
              <a:rPr lang="th-TH" b="1" dirty="0" err="1"/>
              <a:t>นิว</a:t>
            </a:r>
            <a:r>
              <a:rPr lang="th-TH" b="1" dirty="0"/>
              <a:t>ตัน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933056"/>
            <a:ext cx="8229600" cy="2409131"/>
          </a:xfrm>
        </p:spPr>
        <p:txBody>
          <a:bodyPr>
            <a:normAutofit lnSpcReduction="10000"/>
          </a:bodyPr>
          <a:lstStyle/>
          <a:p>
            <a:r>
              <a:rPr lang="th-TH" sz="2000" dirty="0"/>
              <a:t>เกิด        วันที่ 25 ธันวาคม ค.ศ. 1642 เมืองลิ</a:t>
            </a:r>
            <a:r>
              <a:rPr lang="th-TH" sz="2000" dirty="0" err="1"/>
              <a:t>นคอร์น</a:t>
            </a:r>
            <a:r>
              <a:rPr lang="th-TH" sz="2000" dirty="0"/>
              <a:t>เชียร์ (</a:t>
            </a:r>
            <a:r>
              <a:rPr lang="en-US" sz="2000" dirty="0" err="1"/>
              <a:t>Lincohnshire</a:t>
            </a:r>
            <a:r>
              <a:rPr lang="en-US" sz="2000" dirty="0"/>
              <a:t>) </a:t>
            </a:r>
            <a:r>
              <a:rPr lang="th-TH" sz="2000" dirty="0"/>
              <a:t>ประเทศอังกฤษ (</a:t>
            </a:r>
            <a:r>
              <a:rPr lang="en-US" sz="2000" dirty="0"/>
              <a:t>England)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dirty="0"/>
              <a:t>เสียชีวิต วันที่ 20 มีนาคม ค.ศ. 1727 กรุงลอนดอน (</a:t>
            </a:r>
            <a:r>
              <a:rPr lang="en-US" sz="2000" dirty="0"/>
              <a:t>London) </a:t>
            </a:r>
            <a:r>
              <a:rPr lang="th-TH" sz="2000" dirty="0"/>
              <a:t>ประเทศอังกฤษ (</a:t>
            </a:r>
            <a:r>
              <a:rPr lang="en-US" sz="2000" dirty="0"/>
              <a:t>England)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th-TH" sz="2000" dirty="0"/>
              <a:t>ผลงาน   - ตั้งกฎแรงดึงดูดของโลก</a:t>
            </a:r>
            <a:r>
              <a:rPr lang="th-TH" sz="2000" dirty="0" smtClean="0"/>
              <a:t/>
            </a:r>
            <a:br>
              <a:rPr lang="th-TH" sz="2000" dirty="0" smtClean="0"/>
            </a:br>
            <a:r>
              <a:rPr lang="th-TH" sz="2000" dirty="0"/>
              <a:t>             - ตั้งกฎเกี่ยวกับการเคลื่อนที่ของวัตถุ</a:t>
            </a:r>
            <a:r>
              <a:rPr lang="th-TH" sz="2000" dirty="0" smtClean="0"/>
              <a:t/>
            </a:r>
            <a:br>
              <a:rPr lang="th-TH" sz="2000" dirty="0" smtClean="0"/>
            </a:br>
            <a:r>
              <a:rPr lang="th-TH" sz="2000" dirty="0"/>
              <a:t>             - ตั้งทฤษฎีแคลคูลัส (</a:t>
            </a:r>
            <a:r>
              <a:rPr lang="en-US" sz="2000" dirty="0"/>
              <a:t>Calculus)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             - </a:t>
            </a:r>
            <a:r>
              <a:rPr lang="th-TH" sz="2000" dirty="0"/>
              <a:t>ประดิษฐ์กล้องโทรทรรศน์ชนิดหักเหแสง</a:t>
            </a:r>
            <a:r>
              <a:rPr lang="th-TH" sz="2000" dirty="0" smtClean="0"/>
              <a:t/>
            </a:r>
            <a:br>
              <a:rPr lang="th-TH" sz="2000" dirty="0" smtClean="0"/>
            </a:br>
            <a:r>
              <a:rPr lang="th-TH" sz="2000" dirty="0"/>
              <a:t>             - ค้นพบสมบัติของแสงที่ว่า แสงสีขาวประกอบขึ้นจากแสงสีรุ้ง</a:t>
            </a:r>
            <a:endParaRPr lang="en-US" sz="2000" dirty="0"/>
          </a:p>
        </p:txBody>
      </p:sp>
      <p:pic>
        <p:nvPicPr>
          <p:cNvPr id="1026" name="Picture 2" descr="http://upload.wikimedia.org/wikipedia/commons/thumb/3/39/GodfreyKneller-IsaacNewton-1689.jpg/225px-GodfreyKneller-IsaacNewton-1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28800"/>
            <a:ext cx="2143125" cy="2079129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วิ</a:t>
            </a:r>
            <a:r>
              <a:rPr lang="th-TH" b="1" dirty="0" err="1"/>
              <a:t>ลเลียม</a:t>
            </a:r>
            <a:r>
              <a:rPr lang="th-TH" b="1" dirty="0"/>
              <a:t> </a:t>
            </a:r>
            <a:r>
              <a:rPr lang="th-TH" b="1" dirty="0" err="1"/>
              <a:t>ฮาร์</a:t>
            </a:r>
            <a:r>
              <a:rPr lang="th-TH" b="1" dirty="0"/>
              <a:t>วี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/>
          <a:lstStyle/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เกิด        วันที่ 4 เมษายน ค.ศ. 1578 ที่เมือง</a:t>
            </a:r>
            <a:r>
              <a:rPr lang="th-TH" sz="2400" dirty="0" err="1">
                <a:latin typeface="Angsana New" pitchFamily="18" charset="-34"/>
                <a:cs typeface="Angsana New" pitchFamily="18" charset="-34"/>
              </a:rPr>
              <a:t>ฟอล์คสโตน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en-US" sz="2400" dirty="0" err="1">
                <a:latin typeface="Angsana New" pitchFamily="18" charset="-34"/>
                <a:cs typeface="Angsana New" pitchFamily="18" charset="-34"/>
              </a:rPr>
              <a:t>Flockstone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ประเทศอังกฤษ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England)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/>
            </a:r>
            <a:br>
              <a:rPr lang="en-US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>
                <a:latin typeface="Angsana New" pitchFamily="18" charset="-34"/>
                <a:cs typeface="Angsana New" pitchFamily="18" charset="-34"/>
              </a:rPr>
              <a:t>เสียชีวิต วันที่ 3 มิถุนายน ค.ศ. 1657 ที่กรุงลอนดอน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London) 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ประเทศอังกฤษ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England)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/>
            </a:r>
            <a:br>
              <a:rPr lang="en-US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>
                <a:latin typeface="Angsana New" pitchFamily="18" charset="-34"/>
                <a:cs typeface="Angsana New" pitchFamily="18" charset="-34"/>
              </a:rPr>
              <a:t>ผลงาน   - ค้นพบระบบการไหลเวียนโลหิต (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Blood Circulation)</a:t>
            </a:r>
          </a:p>
        </p:txBody>
      </p:sp>
      <p:pic>
        <p:nvPicPr>
          <p:cNvPr id="15362" name="Picture 2" descr="http://t0.gstatic.com/images?q=tbn:ANd9GcS1MDfFS3fF_hhntVgdocXwW8uHLnYyd5AQhnwCV-QfiN84aulzjpRCHzS2Z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556792"/>
            <a:ext cx="1714500" cy="2076450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th-TH" b="1" dirty="0" err="1"/>
              <a:t>อังต</a:t>
            </a:r>
            <a:r>
              <a:rPr lang="th-TH" b="1" dirty="0"/>
              <a:t>วน </a:t>
            </a:r>
            <a:r>
              <a:rPr lang="th-TH" b="1" dirty="0" err="1"/>
              <a:t>อลเรนต์</a:t>
            </a:r>
            <a:r>
              <a:rPr lang="th-TH" b="1" dirty="0"/>
              <a:t> ลาวัวซิ</a:t>
            </a:r>
            <a:r>
              <a:rPr lang="th-TH" b="1" dirty="0" err="1"/>
              <a:t>เยร์</a:t>
            </a:r>
            <a:r>
              <a:rPr lang="th-TH" b="1" dirty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509120"/>
            <a:ext cx="8229600" cy="2049091"/>
          </a:xfrm>
        </p:spPr>
        <p:txBody>
          <a:bodyPr>
            <a:normAutofit/>
          </a:bodyPr>
          <a:lstStyle/>
          <a:p>
            <a:r>
              <a:rPr lang="th-TH" sz="2400" dirty="0"/>
              <a:t>เกิด        วันที่ 26 สิงหาคม ค.ศ. 1743 ที่กรุงปารีส (</a:t>
            </a:r>
            <a:r>
              <a:rPr lang="en-US" sz="2400" dirty="0"/>
              <a:t>Paris) </a:t>
            </a:r>
            <a:r>
              <a:rPr lang="th-TH" sz="2400" dirty="0"/>
              <a:t>ประเทศฝรั่งเศส (</a:t>
            </a:r>
            <a:r>
              <a:rPr lang="en-US" sz="2400" dirty="0"/>
              <a:t>France)</a:t>
            </a:r>
            <a:br>
              <a:rPr lang="en-US" sz="2400" dirty="0"/>
            </a:br>
            <a:r>
              <a:rPr lang="th-TH" sz="2400" dirty="0"/>
              <a:t>เสียชีวิต วันที่ 8 พฤษภาคม ค.ศ. 1794 ที่กรุงปารีส (</a:t>
            </a:r>
            <a:r>
              <a:rPr lang="en-US" sz="2400" dirty="0"/>
              <a:t>Paris) </a:t>
            </a:r>
            <a:r>
              <a:rPr lang="th-TH" sz="2400" dirty="0"/>
              <a:t>ประเทศฝรั่งเศส (</a:t>
            </a:r>
            <a:r>
              <a:rPr lang="en-US" sz="2400" dirty="0"/>
              <a:t>France)</a:t>
            </a:r>
            <a:br>
              <a:rPr lang="en-US" sz="2400" dirty="0"/>
            </a:br>
            <a:r>
              <a:rPr lang="th-TH" sz="2400" dirty="0"/>
              <a:t>ผลงาน   - พบสมบัติของการสันดาป หรือการเผาไหม้</a:t>
            </a:r>
            <a:r>
              <a:rPr lang="th-TH" sz="2400" dirty="0" smtClean="0"/>
              <a:t/>
            </a:r>
            <a:br>
              <a:rPr lang="th-TH" sz="2400" dirty="0" smtClean="0"/>
            </a:br>
            <a:endParaRPr lang="en-US" sz="2400" dirty="0"/>
          </a:p>
        </p:txBody>
      </p:sp>
      <p:pic>
        <p:nvPicPr>
          <p:cNvPr id="53250" name="Picture 2" descr="http://siweb.dss.go.th/Scientist/images/Anton%20Laurent%20Lavoisier/lavoisier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844824"/>
            <a:ext cx="2147636" cy="2448271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th-TH" b="1" dirty="0"/>
              <a:t>กาลิ</a:t>
            </a:r>
            <a:r>
              <a:rPr lang="th-TH" b="1" dirty="0" err="1"/>
              <a:t>เลโอ</a:t>
            </a:r>
            <a:r>
              <a:rPr lang="th-TH" b="1" dirty="0"/>
              <a:t> กา</a:t>
            </a:r>
            <a:r>
              <a:rPr lang="th-TH" b="1" dirty="0" err="1"/>
              <a:t>ลิเล</a:t>
            </a:r>
            <a:r>
              <a:rPr lang="th-TH" b="1" dirty="0"/>
              <a:t>อี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72816"/>
            <a:ext cx="7200800" cy="4209331"/>
          </a:xfrm>
        </p:spPr>
        <p:txBody>
          <a:bodyPr>
            <a:normAutofit fontScale="92500" lnSpcReduction="20000"/>
          </a:bodyPr>
          <a:lstStyle/>
          <a:p>
            <a:r>
              <a:rPr lang="th-TH" sz="2000" dirty="0">
                <a:cs typeface="+mj-cs"/>
              </a:rPr>
              <a:t>เกิด        วันที่ 15 กุมภาพันธ์ ค.ศ. 1564  ที่</a:t>
            </a:r>
            <a:r>
              <a:rPr lang="th-TH" sz="2000" dirty="0" err="1">
                <a:cs typeface="+mj-cs"/>
              </a:rPr>
              <a:t>เมืองปิ</a:t>
            </a:r>
            <a:r>
              <a:rPr lang="th-TH" sz="2000" dirty="0">
                <a:cs typeface="+mj-cs"/>
              </a:rPr>
              <a:t>ซา (</a:t>
            </a:r>
            <a:r>
              <a:rPr lang="en-US" sz="2000" dirty="0">
                <a:cs typeface="+mj-cs"/>
              </a:rPr>
              <a:t>Pisa) </a:t>
            </a:r>
            <a:r>
              <a:rPr lang="th-TH" sz="2000" dirty="0">
                <a:cs typeface="+mj-cs"/>
              </a:rPr>
              <a:t>ประเทศอิตาลี (</a:t>
            </a:r>
            <a:r>
              <a:rPr lang="en-US" sz="2000" dirty="0">
                <a:cs typeface="+mj-cs"/>
              </a:rPr>
              <a:t>Italy)</a:t>
            </a:r>
            <a:r>
              <a:rPr lang="en-US" sz="2000" dirty="0" smtClean="0">
                <a:cs typeface="+mj-cs"/>
              </a:rPr>
              <a:t/>
            </a:r>
            <a:br>
              <a:rPr lang="en-US" sz="2000" dirty="0" smtClean="0">
                <a:cs typeface="+mj-cs"/>
              </a:rPr>
            </a:br>
            <a:r>
              <a:rPr lang="th-TH" sz="2000" dirty="0">
                <a:cs typeface="+mj-cs"/>
              </a:rPr>
              <a:t>เสียชีวิต วันที่    8 มกราคม ค.ศ. 1642     ที่เมือง</a:t>
            </a:r>
            <a:r>
              <a:rPr lang="th-TH" sz="2000" dirty="0" err="1">
                <a:cs typeface="+mj-cs"/>
              </a:rPr>
              <a:t>ฟลอเรนซ์</a:t>
            </a:r>
            <a:r>
              <a:rPr lang="th-TH" sz="2000" dirty="0">
                <a:cs typeface="+mj-cs"/>
              </a:rPr>
              <a:t> (</a:t>
            </a:r>
            <a:r>
              <a:rPr lang="en-US" sz="2000" dirty="0">
                <a:cs typeface="+mj-cs"/>
              </a:rPr>
              <a:t>Florence) </a:t>
            </a:r>
            <a:r>
              <a:rPr lang="th-TH" sz="2000" dirty="0">
                <a:cs typeface="+mj-cs"/>
              </a:rPr>
              <a:t>ประเทศอิตาลี (</a:t>
            </a:r>
            <a:r>
              <a:rPr lang="en-US" sz="2000" dirty="0">
                <a:cs typeface="+mj-cs"/>
              </a:rPr>
              <a:t>Italy)</a:t>
            </a:r>
            <a:r>
              <a:rPr lang="en-US" sz="2000" dirty="0" smtClean="0">
                <a:cs typeface="+mj-cs"/>
              </a:rPr>
              <a:t/>
            </a:r>
            <a:br>
              <a:rPr lang="en-US" sz="2000" dirty="0" smtClean="0">
                <a:cs typeface="+mj-cs"/>
              </a:rPr>
            </a:br>
            <a:r>
              <a:rPr lang="th-TH" sz="2000" dirty="0">
                <a:cs typeface="+mj-cs"/>
              </a:rPr>
              <a:t>ผลงาน - ค.ศ. 1584 ตั้งกฎ</a:t>
            </a:r>
            <a:r>
              <a:rPr lang="th-TH" sz="2000" dirty="0" err="1">
                <a:cs typeface="+mj-cs"/>
              </a:rPr>
              <a:t>เพนดูลัม</a:t>
            </a:r>
            <a:r>
              <a:rPr lang="th-TH" sz="2000" dirty="0">
                <a:cs typeface="+mj-cs"/>
              </a:rPr>
              <a:t> (</a:t>
            </a:r>
            <a:r>
              <a:rPr lang="en-US" sz="2000" dirty="0">
                <a:cs typeface="+mj-cs"/>
              </a:rPr>
              <a:t>Pendulum) </a:t>
            </a:r>
            <a:r>
              <a:rPr lang="th-TH" sz="2000" dirty="0">
                <a:cs typeface="+mj-cs"/>
              </a:rPr>
              <a:t>หรือกฎการแกว่างของนาฬิกาลูกตุ้ม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ค.ศ. 1585 ตีพิมพ์หนังสือชื่อว่า </a:t>
            </a:r>
            <a:r>
              <a:rPr lang="en-US" sz="2000" dirty="0" err="1">
                <a:cs typeface="+mj-cs"/>
              </a:rPr>
              <a:t>Kydrostatic</a:t>
            </a:r>
            <a:r>
              <a:rPr lang="en-US" sz="2000" dirty="0">
                <a:cs typeface="+mj-cs"/>
              </a:rPr>
              <a:t> Balance </a:t>
            </a:r>
            <a:r>
              <a:rPr lang="th-TH" sz="2000" dirty="0">
                <a:cs typeface="+mj-cs"/>
              </a:rPr>
              <a:t>และ </a:t>
            </a:r>
            <a:r>
              <a:rPr lang="en-US" sz="2000" dirty="0">
                <a:cs typeface="+mj-cs"/>
              </a:rPr>
              <a:t>Centre of Gravity</a:t>
            </a:r>
            <a:r>
              <a:rPr lang="en-US" sz="2000" dirty="0" smtClean="0">
                <a:cs typeface="+mj-cs"/>
              </a:rPr>
              <a:t/>
            </a:r>
            <a:br>
              <a:rPr lang="en-US" sz="2000" dirty="0" smtClean="0">
                <a:cs typeface="+mj-cs"/>
              </a:rPr>
            </a:br>
            <a:r>
              <a:rPr lang="en-US" sz="2000" dirty="0">
                <a:cs typeface="+mj-cs"/>
              </a:rPr>
              <a:t>           - </a:t>
            </a:r>
            <a:r>
              <a:rPr lang="th-TH" sz="2000" dirty="0">
                <a:cs typeface="+mj-cs"/>
              </a:rPr>
              <a:t>ค.ศ. 1591 พิสูจน์ทฤษฎีของอา</a:t>
            </a:r>
            <a:r>
              <a:rPr lang="th-TH" sz="2000" dirty="0" err="1">
                <a:cs typeface="+mj-cs"/>
              </a:rPr>
              <a:t>ริส</a:t>
            </a:r>
            <a:r>
              <a:rPr lang="th-TH" sz="2000" dirty="0">
                <a:cs typeface="+mj-cs"/>
              </a:rPr>
              <a:t>โต</a:t>
            </a:r>
            <a:r>
              <a:rPr lang="th-TH" sz="2000" dirty="0" err="1">
                <a:cs typeface="+mj-cs"/>
              </a:rPr>
              <a:t>เติล</a:t>
            </a:r>
            <a:r>
              <a:rPr lang="th-TH" sz="2000" dirty="0">
                <a:cs typeface="+mj-cs"/>
              </a:rPr>
              <a:t>ที่ว่าวัตถุที่มีน้ำหนักเบาว่าผิด อันที่จริงวัตถุจะตกถึงพื้นพร้อมกันเสมอ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พัฒนากล้องโทรทรรศน์ให้มีประสิทธิภาพมากขึ้น และสามารถส่องดูดาวบนจักรวาลได้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พบลักษณะพื้นผิวของดวงจันทร์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พบว่าดาวมีหลายประเภท ซึ่งมีลักษณะแตกต่างกัน ได้แก่ ดาวเคราะห์ และดาวฤกษ์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พบทางช้างเผือก (</a:t>
            </a:r>
            <a:r>
              <a:rPr lang="en-US" sz="2000" dirty="0">
                <a:cs typeface="+mj-cs"/>
              </a:rPr>
              <a:t>Milky Way)</a:t>
            </a:r>
            <a:r>
              <a:rPr lang="en-US" sz="2000" dirty="0" smtClean="0">
                <a:cs typeface="+mj-cs"/>
              </a:rPr>
              <a:t/>
            </a:r>
            <a:br>
              <a:rPr lang="en-US" sz="2000" dirty="0" smtClean="0">
                <a:cs typeface="+mj-cs"/>
              </a:rPr>
            </a:br>
            <a:r>
              <a:rPr lang="en-US" sz="2000" dirty="0">
                <a:cs typeface="+mj-cs"/>
              </a:rPr>
              <a:t>           - </a:t>
            </a:r>
            <a:r>
              <a:rPr lang="th-TH" sz="2000" dirty="0">
                <a:cs typeface="+mj-cs"/>
              </a:rPr>
              <a:t>พบบริวารของดาวพฤหัสบดี ว่ามีมากถึง 4 ดวง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พบวงแหวนของดาวเสาร์ ซึ่ง</a:t>
            </a:r>
            <a:r>
              <a:rPr lang="th-TH" sz="2000" dirty="0" err="1">
                <a:cs typeface="+mj-cs"/>
              </a:rPr>
              <a:t>ปากฎ</a:t>
            </a:r>
            <a:r>
              <a:rPr lang="th-TH" sz="2000" dirty="0">
                <a:cs typeface="+mj-cs"/>
              </a:rPr>
              <a:t>ว่ามีสีถึง 3 สี</a:t>
            </a:r>
            <a:r>
              <a:rPr lang="th-TH" sz="2000" dirty="0" smtClean="0">
                <a:cs typeface="+mj-cs"/>
              </a:rPr>
              <a:t/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พบว่าพื้นผิวของดาวศุกร์มีลักษณะคล้ายกับดวง</a:t>
            </a:r>
            <a:r>
              <a:rPr lang="th-TH" sz="2000" dirty="0" smtClean="0">
                <a:cs typeface="+mj-cs"/>
              </a:rPr>
              <a:t>จันทร์</a:t>
            </a:r>
            <a:br>
              <a:rPr lang="th-TH" sz="2000" dirty="0" smtClean="0">
                <a:cs typeface="+mj-cs"/>
              </a:rPr>
            </a:br>
            <a:r>
              <a:rPr lang="th-TH" sz="2000" dirty="0">
                <a:cs typeface="+mj-cs"/>
              </a:rPr>
              <a:t>           - พบจุดดับบนดวงอาทิตย์ (</a:t>
            </a:r>
            <a:r>
              <a:rPr lang="en-US" sz="2000" dirty="0">
                <a:cs typeface="+mj-cs"/>
              </a:rPr>
              <a:t>Sun Spot)</a:t>
            </a:r>
            <a:r>
              <a:rPr lang="en-US" sz="2000" dirty="0" smtClean="0">
                <a:cs typeface="+mj-cs"/>
              </a:rPr>
              <a:t/>
            </a:r>
            <a:br>
              <a:rPr lang="en-US" sz="2000" dirty="0" smtClean="0">
                <a:cs typeface="+mj-cs"/>
              </a:rPr>
            </a:br>
            <a:r>
              <a:rPr lang="en-US" sz="2000" dirty="0">
                <a:cs typeface="+mj-cs"/>
              </a:rPr>
              <a:t>           - </a:t>
            </a:r>
            <a:r>
              <a:rPr lang="th-TH" sz="2000" dirty="0">
                <a:cs typeface="+mj-cs"/>
              </a:rPr>
              <a:t>พบดาวหาง 3 ดวง</a:t>
            </a:r>
            <a:endParaRPr lang="en-US" sz="2000" dirty="0">
              <a:cs typeface="+mj-cs"/>
            </a:endParaRPr>
          </a:p>
        </p:txBody>
      </p:sp>
      <p:pic>
        <p:nvPicPr>
          <p:cNvPr id="55298" name="Picture 2" descr="http://siweb.dss.go.th/Scientist/images/Galileo%20Galilei/galile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365104"/>
            <a:ext cx="2304257" cy="2160240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56</Words>
  <Application>Microsoft Office PowerPoint</Application>
  <PresentationFormat>On-screen Show (4:3)</PresentationFormat>
  <Paragraphs>15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นักวิทยาศาสตร์ของโลก</vt:lpstr>
      <vt:lpstr>เซอร์ไอแซก  นิวตัน</vt:lpstr>
      <vt:lpstr>วิลเลียม ฮาร์วี</vt:lpstr>
      <vt:lpstr>อังตวน อลเรนต์ ลาวัวซิเยร์ </vt:lpstr>
      <vt:lpstr>กาลิเลโอ กาลิเลอี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</dc:creator>
  <cp:lastModifiedBy>stu</cp:lastModifiedBy>
  <cp:revision>6</cp:revision>
  <dcterms:created xsi:type="dcterms:W3CDTF">2012-06-28T06:02:01Z</dcterms:created>
  <dcterms:modified xsi:type="dcterms:W3CDTF">2012-06-28T06:58:55Z</dcterms:modified>
</cp:coreProperties>
</file>