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5D9D3-CA39-4987-9DD0-BFBE8BAC7439}" type="datetimeFigureOut">
              <a:rPr lang="en-US" smtClean="0"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32215-A04C-478D-8B86-F6535050DF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th.wikipedia.org/wiki/%E0%B8%9A%E0%B8%B1%E0%B8%93%E0%B9%80%E0%B8%91%E0%B8%B2%E0%B8%B0%E0%B8%A7%E0%B9%8C" TargetMode="External"/><Relationship Id="rId13" Type="http://schemas.openxmlformats.org/officeDocument/2006/relationships/hyperlink" Target="http://th.wikipedia.org/wiki/%E0%B8%81%E0%B8%A3%E0%B8%B1%E0%B8%9A" TargetMode="External"/><Relationship Id="rId18" Type="http://schemas.openxmlformats.org/officeDocument/2006/relationships/hyperlink" Target="http://th.wikipedia.org/wiki/%E0%B8%A3%E0%B8%B1%E0%B8%8A%E0%B8%81%E0%B8%B2%E0%B8%A5%E0%B8%97%E0%B8%B5%E0%B9%88_1" TargetMode="External"/><Relationship Id="rId26" Type="http://schemas.openxmlformats.org/officeDocument/2006/relationships/hyperlink" Target="http://th.wikipedia.org/wiki/%E0%B8%86%E0%B9%89%E0%B8%AD%E0%B8%87%E0%B8%A7%E0%B8%87%E0%B9%80%E0%B8%A5%E0%B9%87%E0%B8%81" TargetMode="External"/><Relationship Id="rId3" Type="http://schemas.openxmlformats.org/officeDocument/2006/relationships/hyperlink" Target="http://th.wikipedia.org/wiki/%E0%B8%A7%E0%B8%A3%E0%B8%A3%E0%B8%93%E0%B8%84%E0%B8%94%E0%B8%B5" TargetMode="External"/><Relationship Id="rId21" Type="http://schemas.openxmlformats.org/officeDocument/2006/relationships/hyperlink" Target="http://th.wikipedia.org/w/index.php?title=%E0%B8%9A%E0%B8%B8%E0%B8%AB%E0%B8%A5%E0%B8%B1%E0%B8%99%E0%B8%A5%E0%B8%AD%E0%B8%A2%E0%B9%80%E0%B8%A5%E0%B8%B7%E0%B9%88%E0%B8%AD%E0%B8%99&amp;action=edit&amp;redlink=1" TargetMode="External"/><Relationship Id="rId7" Type="http://schemas.openxmlformats.org/officeDocument/2006/relationships/hyperlink" Target="http://th.wikipedia.org/wiki/%E0%B8%89%E0%B8%B4%E0%B9%88%E0%B8%87" TargetMode="External"/><Relationship Id="rId12" Type="http://schemas.openxmlformats.org/officeDocument/2006/relationships/hyperlink" Target="http://th.wikipedia.org/wiki/%E0%B8%A3%E0%B8%B0%E0%B8%86%E0%B8%B1%E0%B8%87" TargetMode="External"/><Relationship Id="rId17" Type="http://schemas.openxmlformats.org/officeDocument/2006/relationships/hyperlink" Target="http://th.wikipedia.org/wiki/%E0%B8%A3%E0%B8%B1%E0%B8%95%E0%B8%99%E0%B9%82%E0%B8%81%E0%B8%AA%E0%B8%B4%E0%B8%99%E0%B8%97%E0%B8%A3%E0%B9%8C" TargetMode="External"/><Relationship Id="rId25" Type="http://schemas.openxmlformats.org/officeDocument/2006/relationships/hyperlink" Target="http://th.wikipedia.org/wiki/%E0%B8%A3%E0%B8%B0%E0%B8%99%E0%B8%B2%E0%B8%94%E0%B8%97%E0%B8%B8%E0%B9%89%E0%B8%A1" TargetMode="External"/><Relationship Id="rId2" Type="http://schemas.openxmlformats.org/officeDocument/2006/relationships/hyperlink" Target="http://th.wikipedia.org/wiki/%E0%B8%81%E0%B8%A3%E0%B8%B8%E0%B8%87%E0%B8%A8%E0%B8%A3%E0%B8%B5%E0%B8%AD%E0%B8%A2%E0%B8%B8%E0%B8%98%E0%B8%A2%E0%B8%B2" TargetMode="External"/><Relationship Id="rId16" Type="http://schemas.openxmlformats.org/officeDocument/2006/relationships/hyperlink" Target="http://th.wikipedia.org/wiki/%E0%B8%81%E0%B8%A5%E0%B8%AD%E0%B8%87%E0%B8%97%E0%B8%B1%E0%B8%94" TargetMode="External"/><Relationship Id="rId20" Type="http://schemas.openxmlformats.org/officeDocument/2006/relationships/hyperlink" Target="http://th.wikipedia.org/wiki/%E0%B8%8B%E0%B8%AD%E0%B8%AA%E0%B8%B2%E0%B8%A1%E0%B8%AA%E0%B8%B2%E0%B8%A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h.wikipedia.org/wiki/%E0%B8%81%E0%B8%A5%E0%B8%AD%E0%B8%87" TargetMode="External"/><Relationship Id="rId11" Type="http://schemas.openxmlformats.org/officeDocument/2006/relationships/hyperlink" Target="http://th.wikipedia.org/wiki/%E0%B8%9B%E0%B8%B5%E0%B9%88%E0%B9%84%E0%B8%89%E0%B8%99" TargetMode="External"/><Relationship Id="rId24" Type="http://schemas.openxmlformats.org/officeDocument/2006/relationships/hyperlink" Target="http://th.wikipedia.org/wiki/%E0%B8%A3%E0%B8%B1%E0%B8%8A%E0%B8%81%E0%B8%B2%E0%B8%A5%E0%B8%97%E0%B8%B5%E0%B9%88_3" TargetMode="External"/><Relationship Id="rId5" Type="http://schemas.openxmlformats.org/officeDocument/2006/relationships/hyperlink" Target="http://th.wikipedia.org/wiki/%E0%B8%86%E0%B9%89%E0%B8%AD%E0%B8%87" TargetMode="External"/><Relationship Id="rId15" Type="http://schemas.openxmlformats.org/officeDocument/2006/relationships/hyperlink" Target="http://th.wikipedia.org/wiki/%E0%B8%A3%E0%B8%B0%E0%B8%99%E0%B8%B2%E0%B8%94%E0%B9%80%E0%B8%AD%E0%B8%81" TargetMode="External"/><Relationship Id="rId23" Type="http://schemas.openxmlformats.org/officeDocument/2006/relationships/hyperlink" Target="http://th.wikipedia.org/wiki/%E0%B8%A1%E0%B8%AD%E0%B8%8D" TargetMode="External"/><Relationship Id="rId10" Type="http://schemas.openxmlformats.org/officeDocument/2006/relationships/hyperlink" Target="http://th.wikipedia.org/wiki/%E0%B8%8B%E0%B8%AD" TargetMode="External"/><Relationship Id="rId19" Type="http://schemas.openxmlformats.org/officeDocument/2006/relationships/hyperlink" Target="http://th.wikipedia.org/wiki/%E0%B8%A3%E0%B8%B1%E0%B8%8A%E0%B8%81%E0%B8%B2%E0%B8%A5%E0%B8%97%E0%B8%B5%E0%B9%88_2" TargetMode="External"/><Relationship Id="rId4" Type="http://schemas.openxmlformats.org/officeDocument/2006/relationships/hyperlink" Target="http://th.wikipedia.org/wiki/%E0%B9%84%E0%B8%95%E0%B8%A3%E0%B8%A0%E0%B8%B9%E0%B8%A1%E0%B8%B4%E0%B8%9E%E0%B8%A3%E0%B8%B0%E0%B8%A3%E0%B9%88%E0%B8%A7%E0%B8%87" TargetMode="External"/><Relationship Id="rId9" Type="http://schemas.openxmlformats.org/officeDocument/2006/relationships/hyperlink" Target="http://th.wikipedia.org/wiki/%E0%B8%9E%E0%B8%B4%E0%B8%93" TargetMode="External"/><Relationship Id="rId14" Type="http://schemas.openxmlformats.org/officeDocument/2006/relationships/hyperlink" Target="http://th.wikipedia.org/w/index.php?title=%E0%B8%81%E0%B8%B1%E0%B8%87%E0%B8%AA%E0%B8%94%E0%B8%B2%E0%B8%A5&amp;action=edit&amp;redlink=1" TargetMode="External"/><Relationship Id="rId22" Type="http://schemas.openxmlformats.org/officeDocument/2006/relationships/hyperlink" Target="http://th.wikipedia.org/wiki/%E0%B9%80%E0%B8%9B%E0%B8%B4%E0%B8%87%E0%B8%A1%E0%B8%B2%E0%B8%87" TargetMode="External"/><Relationship Id="rId27" Type="http://schemas.openxmlformats.org/officeDocument/2006/relationships/hyperlink" Target="http://th.wikipedia.org/wiki/%E0%B8%86%E0%B9%89%E0%B8%AD%E0%B8%87%E0%B8%A7%E0%B8%87%E0%B9%83%E0%B8%AB%E0%B8%8D%E0%B9%8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arttasin.blogspot.com/2007/10/blog-pos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วิชาเลือกเสรีสื่อประสมม.2</a:t>
            </a:r>
            <a:br>
              <a:rPr lang="th-TH" dirty="0" smtClean="0"/>
            </a:br>
            <a:r>
              <a:rPr lang="th-TH" dirty="0" smtClean="0"/>
              <a:t>ชื่อ ด.ญ.ธน</a:t>
            </a:r>
            <a:r>
              <a:rPr lang="th-TH" dirty="0" err="1" smtClean="0"/>
              <a:t>ภรณ์</a:t>
            </a:r>
            <a:r>
              <a:rPr lang="th-TH" dirty="0" smtClean="0"/>
              <a:t> ผลเอก ม2/8 เลขที่ 45</a:t>
            </a:r>
            <a:br>
              <a:rPr lang="th-TH" dirty="0" smtClean="0"/>
            </a:br>
            <a:r>
              <a:rPr lang="th-TH" dirty="0" smtClean="0"/>
              <a:t>ด.ญ.กนิษฐ์ สุขพันธ์  ม.2/9 เลขที่ 36</a:t>
            </a:r>
            <a:br>
              <a:rPr lang="th-TH" dirty="0" smtClean="0"/>
            </a:br>
            <a:r>
              <a:rPr lang="th-TH" dirty="0" smtClean="0"/>
              <a:t>ด.ญ.</a:t>
            </a:r>
            <a:r>
              <a:rPr lang="th-TH" dirty="0" err="1" smtClean="0"/>
              <a:t>กัลท</a:t>
            </a:r>
            <a:r>
              <a:rPr lang="th-TH" dirty="0" smtClean="0"/>
              <a:t>ลิดา เฟื่องฟอง ม.2/9 เลขที่ 40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วิชา ดนตรี นาฏศิลป์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2400" dirty="0" smtClean="0"/>
              <a:t>ในสมัย</a:t>
            </a:r>
            <a:r>
              <a:rPr lang="th-TH" sz="2400" dirty="0" smtClean="0">
                <a:hlinkClick r:id="rId2" tooltip="กรุงศรีอยุธยา"/>
              </a:rPr>
              <a:t>กรุงศรีอยุธยา</a:t>
            </a:r>
            <a:r>
              <a:rPr lang="th-TH" sz="2400" dirty="0" smtClean="0"/>
              <a:t> ดนตรีไทยมีลักษณะเป็นการขับลำนำ และร้องเล่น </a:t>
            </a:r>
            <a:r>
              <a:rPr lang="th-TH" sz="2400" dirty="0" smtClean="0">
                <a:hlinkClick r:id="rId3" tooltip="วรรณคดี"/>
              </a:rPr>
              <a:t>วรรณคดี</a:t>
            </a:r>
            <a:r>
              <a:rPr lang="th-TH" sz="2400" dirty="0" smtClean="0"/>
              <a:t> "</a:t>
            </a:r>
            <a:r>
              <a:rPr lang="th-TH" sz="2400" dirty="0" smtClean="0">
                <a:hlinkClick r:id="rId4" tooltip="ไตรภูมิพระร่วง"/>
              </a:rPr>
              <a:t>ไตรภูมิพระร่วง</a:t>
            </a:r>
            <a:r>
              <a:rPr lang="th-TH" sz="2400" dirty="0" smtClean="0"/>
              <a:t>" กล่าวถึงเครื่องดนตรี ได้แก่ </a:t>
            </a:r>
            <a:r>
              <a:rPr lang="th-TH" sz="2400" dirty="0" smtClean="0">
                <a:hlinkClick r:id="rId5" tooltip="ฆ้อง"/>
              </a:rPr>
              <a:t>ฆ้อง</a:t>
            </a:r>
            <a:r>
              <a:rPr lang="th-TH" sz="2400" dirty="0" smtClean="0"/>
              <a:t> </a:t>
            </a:r>
            <a:r>
              <a:rPr lang="th-TH" sz="2400" dirty="0" smtClean="0">
                <a:hlinkClick r:id="rId6" tooltip="กลอง"/>
              </a:rPr>
              <a:t>กลอง</a:t>
            </a:r>
            <a:r>
              <a:rPr lang="th-TH" sz="2400" dirty="0" smtClean="0"/>
              <a:t> </a:t>
            </a:r>
            <a:r>
              <a:rPr lang="th-TH" sz="2400" dirty="0" smtClean="0">
                <a:hlinkClick r:id="rId7" tooltip="ฉิ่ง"/>
              </a:rPr>
              <a:t>ฉิ่ง</a:t>
            </a:r>
            <a:r>
              <a:rPr lang="th-TH" sz="2400" dirty="0" smtClean="0"/>
              <a:t> แฉ่ง (ฉาบ) </a:t>
            </a:r>
            <a:r>
              <a:rPr lang="th-TH" sz="2400" dirty="0" smtClean="0">
                <a:hlinkClick r:id="rId8" tooltip="บัณเฑาะว์"/>
              </a:rPr>
              <a:t>บัณเฑาะว์</a:t>
            </a:r>
            <a:r>
              <a:rPr lang="th-TH" sz="2400" dirty="0" smtClean="0"/>
              <a:t> </a:t>
            </a:r>
            <a:r>
              <a:rPr lang="th-TH" sz="2400" dirty="0" smtClean="0">
                <a:hlinkClick r:id="rId9" tooltip="พิณ"/>
              </a:rPr>
              <a:t>พิณ</a:t>
            </a:r>
            <a:r>
              <a:rPr lang="th-TH" sz="2400" dirty="0" smtClean="0"/>
              <a:t> </a:t>
            </a:r>
            <a:r>
              <a:rPr lang="th-TH" sz="2400" dirty="0" smtClean="0">
                <a:hlinkClick r:id="rId10" tooltip="ซอ"/>
              </a:rPr>
              <a:t>ซอ</a:t>
            </a:r>
            <a:r>
              <a:rPr lang="th-TH" sz="2400" dirty="0" smtClean="0"/>
              <a:t> </a:t>
            </a:r>
            <a:r>
              <a:rPr lang="th-TH" sz="2400" dirty="0" smtClean="0">
                <a:hlinkClick r:id="rId11" tooltip="ปี่ไฉน"/>
              </a:rPr>
              <a:t>ปี่ไฉน</a:t>
            </a:r>
            <a:r>
              <a:rPr lang="th-TH" sz="2400" dirty="0" smtClean="0"/>
              <a:t> </a:t>
            </a:r>
            <a:r>
              <a:rPr lang="th-TH" sz="2400" dirty="0" smtClean="0">
                <a:hlinkClick r:id="rId12" tooltip="ระฆัง"/>
              </a:rPr>
              <a:t>ระฆัง</a:t>
            </a:r>
            <a:r>
              <a:rPr lang="th-TH" sz="2400" dirty="0" smtClean="0"/>
              <a:t> </a:t>
            </a:r>
            <a:r>
              <a:rPr lang="th-TH" sz="2400" dirty="0" smtClean="0">
                <a:hlinkClick r:id="rId13" tooltip="กรับ"/>
              </a:rPr>
              <a:t>กรับ</a:t>
            </a:r>
            <a:r>
              <a:rPr lang="th-TH" sz="2400" dirty="0" smtClean="0"/>
              <a:t> และ</a:t>
            </a:r>
            <a:r>
              <a:rPr lang="th-TH" sz="2400" dirty="0" smtClean="0">
                <a:hlinkClick r:id="rId14" tooltip="กังสดาล (หน้านี้ไม่มี)"/>
              </a:rPr>
              <a:t>กังสดาล</a:t>
            </a:r>
            <a:endParaRPr lang="th-TH" sz="2400" dirty="0" smtClean="0"/>
          </a:p>
          <a:p>
            <a:r>
              <a:rPr lang="th-TH" sz="2400" dirty="0" smtClean="0"/>
              <a:t>สมัย</a:t>
            </a:r>
            <a:r>
              <a:rPr lang="th-TH" sz="2400" dirty="0" smtClean="0">
                <a:hlinkClick r:id="rId2" tooltip="กรุงศรีอยุธยา"/>
              </a:rPr>
              <a:t>กรุงศรีอยุธยา</a:t>
            </a:r>
            <a:r>
              <a:rPr lang="th-TH" sz="2400" dirty="0" smtClean="0"/>
              <a:t> มีวงปี่พาทย์ที่ยังคงรูปแบบปี่พาทย์เครื่องห้าเหมือนเช่นสมัยกรุงสุโขทัย แต่เพิ่ม</a:t>
            </a:r>
            <a:r>
              <a:rPr lang="th-TH" sz="2400" dirty="0" smtClean="0">
                <a:hlinkClick r:id="rId15" tooltip="ระนาดเอก"/>
              </a:rPr>
              <a:t>ระนาดเอก</a:t>
            </a:r>
            <a:r>
              <a:rPr lang="th-TH" sz="2400" dirty="0" smtClean="0"/>
              <a:t>เข้าไป นับแต่นั้นวงปี่พาทย์จึงประกอบด้วย ระนาดเอก ปี่ใน ฆ้องวงใหญ่ </a:t>
            </a:r>
            <a:r>
              <a:rPr lang="th-TH" sz="2400" dirty="0" smtClean="0">
                <a:hlinkClick r:id="rId16" tooltip="กลองทัด"/>
              </a:rPr>
              <a:t>กลองทัด</a:t>
            </a:r>
            <a:r>
              <a:rPr lang="th-TH" sz="2400" dirty="0" smtClean="0"/>
              <a:t> ตะโพน ฉิ่ง ส่วนวงมโหรีพัฒนาจากวงมโหรีเครื่องสี่ เป็นมโหรีเครื่องหก เพิ่มขลุ่ย และรำมะนา รวมเป็นมี ซอสามสาย กระจับปี่ ทับ (โทน) รำมะนา ขลุ่ย และกรับพวง</a:t>
            </a:r>
          </a:p>
          <a:p>
            <a:r>
              <a:rPr lang="th-TH" sz="2400" dirty="0" smtClean="0"/>
              <a:t>ถึงสมัย</a:t>
            </a:r>
            <a:r>
              <a:rPr lang="th-TH" sz="2400" dirty="0" smtClean="0">
                <a:hlinkClick r:id="rId17" tooltip="รัตนโกสินทร์"/>
              </a:rPr>
              <a:t>รัตนโกสินทร์</a:t>
            </a:r>
            <a:r>
              <a:rPr lang="th-TH" sz="2400" dirty="0" smtClean="0"/>
              <a:t> เริ่มจาก</a:t>
            </a:r>
            <a:r>
              <a:rPr lang="th-TH" sz="2400" dirty="0" smtClean="0">
                <a:hlinkClick r:id="rId18" tooltip="รัชกาลที่ 1"/>
              </a:rPr>
              <a:t>รัชกาลที่ 1</a:t>
            </a:r>
            <a:r>
              <a:rPr lang="th-TH" sz="2400" dirty="0" smtClean="0"/>
              <a:t> เพิ่มกลองทัดเข้าวงปี่พาทย์อีก 1 ลูก รวมเป็น 2 ลูก ตัวผู้เสียงสูง ตัวเมียเสียงต่ำ </a:t>
            </a:r>
            <a:r>
              <a:rPr lang="th-TH" sz="2400" dirty="0" smtClean="0">
                <a:hlinkClick r:id="rId19" tooltip="รัชกาลที่ 2"/>
              </a:rPr>
              <a:t>รัชกาลที่ 2</a:t>
            </a:r>
            <a:r>
              <a:rPr lang="th-TH" sz="2400" dirty="0" smtClean="0"/>
              <a:t> ทรงพระปรีชาสามารถการดนตรี ทรง</a:t>
            </a:r>
            <a:r>
              <a:rPr lang="th-TH" sz="2400" dirty="0" smtClean="0">
                <a:hlinkClick r:id="rId20" tooltip="ซอสามสาย"/>
              </a:rPr>
              <a:t>ซอสามสาย</a:t>
            </a:r>
            <a:r>
              <a:rPr lang="th-TH" sz="2400" dirty="0" smtClean="0"/>
              <a:t> คู่พระหัตถ์คือซอสายฟ้าฟาด และทรงพระราชนิพนธ์เพลงไทย </a:t>
            </a:r>
            <a:r>
              <a:rPr lang="th-TH" sz="2400" dirty="0" smtClean="0">
                <a:hlinkClick r:id="rId21" tooltip="บุหลันลอยเลื่อน (หน้านี้ไม่มี)"/>
              </a:rPr>
              <a:t>บุหลันลอยเลื่อน</a:t>
            </a:r>
            <a:r>
              <a:rPr lang="th-TH" sz="2400" dirty="0" smtClean="0"/>
              <a:t> รัชสมัยนี้เกิดกลองสองหน้าพัฒนามาจาก</a:t>
            </a:r>
            <a:r>
              <a:rPr lang="th-TH" sz="2400" dirty="0" smtClean="0">
                <a:hlinkClick r:id="rId22" tooltip="เปิงมาง"/>
              </a:rPr>
              <a:t>เปิงมาง</a:t>
            </a:r>
            <a:r>
              <a:rPr lang="th-TH" sz="2400" dirty="0" smtClean="0"/>
              <a:t>ของ</a:t>
            </a:r>
            <a:r>
              <a:rPr lang="th-TH" sz="2400" dirty="0" smtClean="0">
                <a:hlinkClick r:id="rId23" tooltip="มอญ"/>
              </a:rPr>
              <a:t>มอญ</a:t>
            </a:r>
            <a:r>
              <a:rPr lang="th-TH" sz="2400" dirty="0" smtClean="0"/>
              <a:t> พอใน</a:t>
            </a:r>
            <a:r>
              <a:rPr lang="th-TH" sz="2400" dirty="0" smtClean="0">
                <a:hlinkClick r:id="rId24" tooltip="รัชกาลที่ 3"/>
              </a:rPr>
              <a:t>รัชกาลที่ 3</a:t>
            </a:r>
            <a:r>
              <a:rPr lang="th-TH" sz="2400" dirty="0" smtClean="0"/>
              <a:t> พัฒนาเป็นวงปี่พาทย์เครื่องคู่ มีการประดิษฐ์</a:t>
            </a:r>
            <a:r>
              <a:rPr lang="th-TH" sz="2400" dirty="0" smtClean="0">
                <a:hlinkClick r:id="rId25" tooltip="ระนาดทุ้ม"/>
              </a:rPr>
              <a:t>ระนาดทุ้ม</a:t>
            </a:r>
            <a:r>
              <a:rPr lang="th-TH" sz="2400" dirty="0" smtClean="0"/>
              <a:t>คู่กับ</a:t>
            </a:r>
            <a:r>
              <a:rPr lang="th-TH" sz="2400" dirty="0" smtClean="0">
                <a:hlinkClick r:id="rId15" tooltip="ระนาดเอก"/>
              </a:rPr>
              <a:t>ระนาดเอก</a:t>
            </a:r>
            <a:r>
              <a:rPr lang="th-TH" sz="2400" dirty="0" smtClean="0"/>
              <a:t> และ</a:t>
            </a:r>
            <a:r>
              <a:rPr lang="th-TH" sz="2400" dirty="0" smtClean="0">
                <a:hlinkClick r:id="rId26" tooltip="ฆ้องวงเล็ก"/>
              </a:rPr>
              <a:t>ฆ้องวงเล็ก</a:t>
            </a:r>
            <a:r>
              <a:rPr lang="th-TH" sz="2400" dirty="0" smtClean="0"/>
              <a:t>ให้คู่กับ</a:t>
            </a:r>
            <a:r>
              <a:rPr lang="th-TH" sz="2400" dirty="0" smtClean="0">
                <a:hlinkClick r:id="rId27" tooltip="ฆ้องวงใหญ่"/>
              </a:rPr>
              <a:t>ฆ้องวงใหญ่</a:t>
            </a:r>
            <a:endParaRPr lang="th-TH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4338" name="Picture 2" descr="http://www.bs.ac.th/musicthai/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45" y="463710"/>
            <a:ext cx="7741379" cy="5341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นาฏศิลป์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/>
              <a:t>นาฏศิลป์ หมายถึง ศิลปะการฟ้อนรำ หรือความรู้แบบแผนของการฟ้อนรำ เป็นสิ่งที่มนุษย์ประดิษฐ์ขึ้นด้วยความประณีตงดงาม ให้ความบันเทิง อันโน้มน้าวอารมณ์และความรู้สึกของผู้ชมให้คล้อยตาม ศิลปะประเภทนี้ต้องอาศัยการบรรเลงดนตรี และการขับร้องเข้าร่วมด้วย เพื่อส่งเสริมให้เกิดคุณค่ายิ่งขึ้น หรือเรียกว่า ศิลปะของการร้องรำทำเพลง การศึกษานาฏศิลป์ เป็นการศึกษาวัฒนธรรมแขนงหนึ่ง นาฏศิลป์เป็นส่วนหนึ่งของศิลปะสาขาวิจิตรศิลป์ อันประกอบด้วย จิตรกรรม สถาปัตยกรรม วรรณคดี ดนตรี และนาฏศิลป์ นาฏศิลป์ นอกจากจะแสดงความเป็นอารยะของประเทศแล้ว ยังเป็นเสมือนแหล่งรวมศิลปะและการแสดงหลายรูปแบบเข้าด้วยกัน โดยมีมนุษย์เป็นศูนย์กลาง ในการที่จะสร้างสรรค์ อนุรักษ์ และถ่ายทอดสืบต่อไป</a:t>
            </a:r>
            <a:br>
              <a:rPr lang="th-TH" dirty="0"/>
            </a:br>
            <a:endParaRPr lang="th-TH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th-TH" sz="9600" dirty="0"/>
              <a:t>ที่มาของนาฏศิลป์ไทย</a:t>
            </a:r>
            <a:br>
              <a:rPr lang="th-TH" sz="9600" dirty="0"/>
            </a:br>
            <a:r>
              <a:rPr lang="th-TH" sz="9600" dirty="0"/>
              <a:t>นาฏศิลป์ไทยมีกำเนิดมาจาก</a:t>
            </a:r>
            <a:br>
              <a:rPr lang="th-TH" sz="9600" dirty="0"/>
            </a:br>
            <a:r>
              <a:rPr lang="th-TH" sz="9600" dirty="0"/>
              <a:t>๑. การเลียนแบบธรรมชาติ แบ่งเป็น ๓ ขึ้น คือ ขั้นต้น เกิดแต่วิสัยสัตว์ เมื่อเวทนาเสวยอารมณ์ ไม่ว่าจะเป็นสุขเวทนาหรือทุกขเวทนาก็ตาม ถ้าอารมณ์แรงกล้าไม่กลั้นไว้ได้ ก็แสดงออกมาให้เห็นปรากฏ เช่น เด็กทารกเมื่อพอใจ ก็หัวเราะตบมือ กระโดดโลดเต้น เมื่อไม่พอใจก็ร้องไห้ ดิ้นรน ขั้นต่อมา เมื่อคนรู้ความหมายของกิริยาท่าทางมากขึ้น ก็ใช้กิริยาเหล่านั้นเป็นภาษาสื่อความหมาย ให้ผู้อื่นรู้ความรู้สึกและความประสงค์ เช่น ต้องการแสดงความเสน่หาก็ยิ้มแย้ม กรุ้มกริ่มชม้อยชม้ายชายตา หรือโกรธเคืองก็ทำหน้าตาถมึงทึง กระทืบ กระแทก ต่อมาอีกขั้นหนึ่ง มีผู้ฉลาดเลือกเอากิริยาท่าทาง ซึ่งแสดงอารมณ์ต่างๆ นั้นมาเรียบเรียงสอดคล้อง ติดต่อกันเป็นขบวนฟ้อนรำให้เห็นงาม จนเป็นที่ต้องตาติดใจคน</a:t>
            </a:r>
            <a:br>
              <a:rPr lang="th-TH" sz="9600" dirty="0"/>
            </a:br>
            <a:r>
              <a:rPr lang="th-TH" sz="9600" dirty="0"/>
              <a:t>๒. การเซ่นสรวงบูชา มนุษย์แต่โบราณมามีความเชื่อถือในสิ่งศักดิ์สิทธิ์ จึงมีการบูชา เซ่นสรวง เพื่อขอให้สิ่งศักดิ์สิทธิ์ประทานพรให้ตนสมปรารถนา หรือขอให้ขจัดปัดเป่าสิ่งที่ตนไม่ปรารถนาให้สิ้นไป การบูชาเซ่นสรวง มักถวายสิ่งที่ตนเห็นว่าดีหรือที่ตนพอใจ เช่น ข้าวปลาอาหาร ขนมหวาน ผลไม้ ดอกไม้ จนถึง การขับร้อง ฟ้อนรำ เพื่อให้สิ่งที่ตนเคารพบูชานั้นพอใจ ต่อมามีการฟ้อนรำบำเรอกษัตริย์ด้วย ถือว่าเป็นสมมุติเทพที่ช่วยบำบัดทุกข์บำรุงสุขให้ มีการฟ้อนรำรับขวัญขุนศึกนักรบผู้กล้าหาญ ที่มีชัยในการสงครามปราบข้าศึกศัตรู ต่อมาการฟ้อนรำก็คลายความศักดิ์สิทธิ์ลงมา กลายเป็นการฟ้อนรำเพื่อความบันเทิงของคนทั่วไป</a:t>
            </a:r>
            <a:br>
              <a:rPr lang="th-TH" sz="9600" dirty="0"/>
            </a:br>
            <a:r>
              <a:rPr lang="th-TH" sz="9600" dirty="0"/>
              <a:t>๓. การรับ</a:t>
            </a:r>
            <a:r>
              <a:rPr lang="th-TH" sz="9600" dirty="0" err="1"/>
              <a:t>อารย</a:t>
            </a:r>
            <a:r>
              <a:rPr lang="th-TH" sz="9600" dirty="0"/>
              <a:t>ธรรมของอินเดีย เมื่อไทยมาอยู่ในสุวรรณภูมิใหม่ๆ นั้น มีชนชาติมอญ และชาติขอมเจริญรุ่งเรืองอยู่ก่อนแล้ว ชาติทั้งสองนั้นได้รับ</a:t>
            </a:r>
            <a:r>
              <a:rPr lang="th-TH" sz="9600" dirty="0" err="1"/>
              <a:t>อารย</a:t>
            </a:r>
            <a:r>
              <a:rPr lang="th-TH" sz="9600" dirty="0"/>
              <a:t>ธรรมของอินเดียไว้มากมายเป็นเวลานาน เมื่อไทยมาอยู่ในระหว่างชนชาติทั้งสองนี้ ก็มีการติดต่อกันอย่างใกล้ชิด ไทยจึงพลอยได้รับ</a:t>
            </a:r>
            <a:r>
              <a:rPr lang="th-TH" sz="9600" dirty="0" err="1"/>
              <a:t>อารย</a:t>
            </a:r>
            <a:r>
              <a:rPr lang="th-TH" sz="9600" dirty="0"/>
              <a:t>ธรรมอินเดียไว้หลายด้าน เช่น ภาษา ประเพณี ตลอดจน</a:t>
            </a:r>
            <a:r>
              <a:rPr lang="th-TH" sz="9600" dirty="0" err="1"/>
              <a:t>ศิลป</a:t>
            </a:r>
            <a:r>
              <a:rPr lang="th-TH" sz="9600" dirty="0"/>
              <a:t>การละคร ได้แก่ ระบำ ละครและโขน</a:t>
            </a:r>
            <a:br>
              <a:rPr lang="th-TH" sz="9600" dirty="0"/>
            </a:br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th-TH" sz="11200" b="1" dirty="0" smtClean="0">
                <a:hlinkClick r:id="rId2"/>
              </a:rPr>
              <a:t>นาฏศิลป์</a:t>
            </a:r>
            <a:r>
              <a:rPr lang="th-TH" sz="11200" b="1" dirty="0">
                <a:hlinkClick r:id="rId2"/>
              </a:rPr>
              <a:t>ไทย</a:t>
            </a:r>
            <a:r>
              <a:rPr lang="th-TH" sz="11200" b="1" dirty="0"/>
              <a:t> </a:t>
            </a:r>
          </a:p>
          <a:p>
            <a:r>
              <a:rPr lang="th-TH" sz="11200" dirty="0"/>
              <a:t>นาฏศิลป์ หมายถึง ศิลปะการฟ้อนรำ หรือความรู้แบบแผนของการฟ้อนรำ เป็นสิ่งที่มนุษย์ประดิษฐ์ขึ้นด้วยความประณีตงดงาม ให้ความบันเทิง อันโน้มน้าวอารมณ์และความรู้สึกของผู้ชมให้คล้อยตาม ศิลปะประเภทนี้ต้องอาศัยการบรรเลงดนตรี และการขับร้องเข้าร่วมด้วย เพื่อส่งเสริมให้เกิดคุณค่ายิ่งขึ้น หรือเรียกว่า ศิลปะของการร้องรำทำเพลง การศึกษานาฏศิลป์ เป็นการศึกษาวัฒนธรรมแขนงหนึ่ง นาฏศิลป์เป็นส่วนหนึ่งของศิลปะสาขาวิจิตรศิลป์ อันประกอบด้วย จิตรกรรม สถาปัตยกรรม วรรณคดี ดนตรี และนาฏศิลป์ นาฏศิลป์ นอกจากจะแสดงความเป็นอารยะของประเทศแล้ว ยังเป็นเสมือนแหล่งรวมศิลปะและการแสดงหลายรูปแบบเข้าด้วยกัน โดยมีมนุษย์เป็นศูนย์กลาง ในการที่จะสร้างสรรค์ อนุรักษ์ และถ่ายทอดสืบ</a:t>
            </a:r>
            <a:r>
              <a:rPr lang="th-TH" sz="11200" dirty="0" smtClean="0"/>
              <a:t>ต่อไป</a:t>
            </a:r>
            <a:endParaRPr lang="th-TH" sz="11200" dirty="0"/>
          </a:p>
          <a:p>
            <a:pPr>
              <a:buNone/>
            </a:pPr>
            <a:endParaRPr lang="en-US" sz="8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h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331756"/>
            <a:ext cx="7128792" cy="594808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503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วิชาเลือกเสรีสื่อประสมม.2 ชื่อ ด.ญ.ธนภรณ์ ผลเอก ม2/8 เลขที่ 45 ด.ญ.กนิษฐ์ สุขพันธ์  ม.2/9 เลขที่ 36 ด.ญ.กัลทลิดา เฟื่องฟอง ม.2/9 เลขที่ 40</vt:lpstr>
      <vt:lpstr>วิชา ดนตรี นาฏศิลป์</vt:lpstr>
      <vt:lpstr>Slide 3</vt:lpstr>
      <vt:lpstr>นาฏศิลป์</vt:lpstr>
      <vt:lpstr>Slide 5</vt:lpstr>
      <vt:lpstr>Slide 6</vt:lpstr>
      <vt:lpstr>Slide 7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</dc:creator>
  <cp:lastModifiedBy>stu</cp:lastModifiedBy>
  <cp:revision>6</cp:revision>
  <dcterms:created xsi:type="dcterms:W3CDTF">2012-06-28T06:15:50Z</dcterms:created>
  <dcterms:modified xsi:type="dcterms:W3CDTF">2012-06-28T07:13:19Z</dcterms:modified>
</cp:coreProperties>
</file>