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7513-BD6A-4DBE-B88A-AA946963B4F0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17D7-B496-4D6A-B388-7B67533469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7513-BD6A-4DBE-B88A-AA946963B4F0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17D7-B496-4D6A-B388-7B67533469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7513-BD6A-4DBE-B88A-AA946963B4F0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17D7-B496-4D6A-B388-7B67533469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7513-BD6A-4DBE-B88A-AA946963B4F0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17D7-B496-4D6A-B388-7B67533469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7513-BD6A-4DBE-B88A-AA946963B4F0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17D7-B496-4D6A-B388-7B67533469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7513-BD6A-4DBE-B88A-AA946963B4F0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17D7-B496-4D6A-B388-7B67533469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7513-BD6A-4DBE-B88A-AA946963B4F0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17D7-B496-4D6A-B388-7B67533469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7513-BD6A-4DBE-B88A-AA946963B4F0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17D7-B496-4D6A-B388-7B67533469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7513-BD6A-4DBE-B88A-AA946963B4F0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17D7-B496-4D6A-B388-7B67533469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7513-BD6A-4DBE-B88A-AA946963B4F0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17D7-B496-4D6A-B388-7B67533469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7513-BD6A-4DBE-B88A-AA946963B4F0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17D7-B496-4D6A-B388-7B67533469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67513-BD6A-4DBE-B88A-AA946963B4F0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217D7-B496-4D6A-B388-7B67533469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http://thaiastro.nectec.or.th/news/2006/special/img/pluto_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836712"/>
            <a:ext cx="6400800" cy="5400600"/>
          </a:xfrm>
        </p:spPr>
        <p:txBody>
          <a:bodyPr/>
          <a:lstStyle/>
          <a:p>
            <a:r>
              <a:rPr lang="th-TH" sz="4800" dirty="0" smtClean="0">
                <a:solidFill>
                  <a:schemeClr val="bg1"/>
                </a:solidFill>
                <a:cs typeface="+mj-cs"/>
              </a:rPr>
              <a:t>วิชา วิทยาศาสตร์</a:t>
            </a:r>
          </a:p>
          <a:p>
            <a:r>
              <a:rPr lang="th-TH" dirty="0" smtClean="0">
                <a:solidFill>
                  <a:schemeClr val="bg1"/>
                </a:solidFill>
                <a:cs typeface="+mj-cs"/>
              </a:rPr>
              <a:t> เลือกเสรี สื่อประสม</a:t>
            </a:r>
            <a:endParaRPr lang="th-TH" dirty="0">
              <a:solidFill>
                <a:schemeClr val="bg1"/>
              </a:solidFill>
              <a:cs typeface="+mj-cs"/>
            </a:endParaRPr>
          </a:p>
          <a:p>
            <a:r>
              <a:rPr lang="th-TH" dirty="0" smtClean="0">
                <a:solidFill>
                  <a:schemeClr val="bg1"/>
                </a:solidFill>
                <a:cs typeface="+mj-cs"/>
              </a:rPr>
              <a:t>จัดทำโดย</a:t>
            </a:r>
          </a:p>
          <a:p>
            <a:r>
              <a:rPr lang="th-TH" dirty="0" smtClean="0">
                <a:solidFill>
                  <a:schemeClr val="bg1"/>
                </a:solidFill>
                <a:cs typeface="+mj-cs"/>
              </a:rPr>
              <a:t>            </a:t>
            </a:r>
            <a:r>
              <a:rPr lang="th-TH" dirty="0" err="1" smtClean="0">
                <a:solidFill>
                  <a:schemeClr val="bg1"/>
                </a:solidFill>
                <a:cs typeface="+mj-cs"/>
              </a:rPr>
              <a:t>ด.ญ</a:t>
            </a:r>
            <a:r>
              <a:rPr lang="th-TH" dirty="0" smtClean="0">
                <a:solidFill>
                  <a:schemeClr val="bg1"/>
                </a:solidFill>
                <a:cs typeface="+mj-cs"/>
              </a:rPr>
              <a:t> อรสา  สัตยานุรักษ์  ม.2/7</a:t>
            </a:r>
            <a:endParaRPr lang="th-TH" dirty="0">
              <a:solidFill>
                <a:schemeClr val="bg1"/>
              </a:solidFill>
              <a:cs typeface="+mj-cs"/>
            </a:endParaRPr>
          </a:p>
          <a:p>
            <a:r>
              <a:rPr lang="th-TH" dirty="0" smtClean="0">
                <a:solidFill>
                  <a:schemeClr val="bg1"/>
                </a:solidFill>
                <a:cs typeface="+mj-cs"/>
              </a:rPr>
              <a:t>   </a:t>
            </a:r>
            <a:r>
              <a:rPr lang="th-TH" dirty="0" err="1" smtClean="0">
                <a:solidFill>
                  <a:schemeClr val="bg1"/>
                </a:solidFill>
                <a:cs typeface="+mj-cs"/>
              </a:rPr>
              <a:t>ด.ญ</a:t>
            </a:r>
            <a:r>
              <a:rPr lang="th-TH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th-TH" dirty="0" err="1" smtClean="0">
                <a:solidFill>
                  <a:schemeClr val="bg1"/>
                </a:solidFill>
                <a:cs typeface="+mj-cs"/>
              </a:rPr>
              <a:t>นฤ</a:t>
            </a:r>
            <a:r>
              <a:rPr lang="th-TH" dirty="0" smtClean="0">
                <a:solidFill>
                  <a:schemeClr val="bg1"/>
                </a:solidFill>
                <a:cs typeface="+mj-cs"/>
              </a:rPr>
              <a:t>มล  มีทอง  ม.2/8</a:t>
            </a:r>
          </a:p>
          <a:p>
            <a:r>
              <a:rPr lang="th-TH" dirty="0" smtClean="0">
                <a:solidFill>
                  <a:schemeClr val="bg1"/>
                </a:solidFill>
                <a:cs typeface="+mj-cs"/>
              </a:rPr>
              <a:t>     </a:t>
            </a:r>
            <a:r>
              <a:rPr lang="th-TH" dirty="0" err="1" smtClean="0">
                <a:solidFill>
                  <a:schemeClr val="bg1"/>
                </a:solidFill>
                <a:cs typeface="+mj-cs"/>
              </a:rPr>
              <a:t>ด.ญ</a:t>
            </a:r>
            <a:r>
              <a:rPr lang="th-TH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th-TH" dirty="0" err="1" smtClean="0">
                <a:solidFill>
                  <a:schemeClr val="bg1"/>
                </a:solidFill>
                <a:cs typeface="+mj-cs"/>
              </a:rPr>
              <a:t>ณัฐ</a:t>
            </a:r>
            <a:r>
              <a:rPr lang="th-TH" dirty="0" smtClean="0">
                <a:solidFill>
                  <a:schemeClr val="bg1"/>
                </a:solidFill>
                <a:cs typeface="+mj-cs"/>
              </a:rPr>
              <a:t>รัตน์  </a:t>
            </a:r>
            <a:r>
              <a:rPr lang="th-TH" dirty="0" err="1" smtClean="0">
                <a:solidFill>
                  <a:schemeClr val="bg1"/>
                </a:solidFill>
                <a:cs typeface="+mj-cs"/>
              </a:rPr>
              <a:t>กุธิ</a:t>
            </a:r>
            <a:r>
              <a:rPr lang="th-TH" dirty="0" smtClean="0">
                <a:solidFill>
                  <a:schemeClr val="bg1"/>
                </a:solidFill>
                <a:cs typeface="+mj-cs"/>
              </a:rPr>
              <a:t>ตา  ม.2/7</a:t>
            </a:r>
          </a:p>
          <a:p>
            <a:r>
              <a:rPr lang="th-TH" dirty="0" smtClean="0">
                <a:solidFill>
                  <a:schemeClr val="bg1"/>
                </a:solidFill>
                <a:cs typeface="+mj-cs"/>
              </a:rPr>
              <a:t>    โรงเรียนตากพิทยาคม</a:t>
            </a:r>
          </a:p>
          <a:p>
            <a:r>
              <a:rPr lang="th-TH" dirty="0" smtClean="0">
                <a:solidFill>
                  <a:schemeClr val="bg1"/>
                </a:solidFill>
                <a:cs typeface="+mj-cs"/>
              </a:rPr>
              <a:t>   สำนักงานเขตพื้นที่การศึกษาตาก เขต 1</a:t>
            </a:r>
          </a:p>
          <a:p>
            <a:endParaRPr lang="th-TH" sz="2800" dirty="0" smtClean="0">
              <a:cs typeface="+mj-cs"/>
            </a:endParaRPr>
          </a:p>
          <a:p>
            <a:endParaRPr lang="th-TH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classicoworld.com/image/amp/androme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>
                <a:solidFill>
                  <a:schemeClr val="bg1"/>
                </a:solidFill>
              </a:rPr>
              <a:t>คำนำ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>
                <a:solidFill>
                  <a:schemeClr val="bg1"/>
                </a:solidFill>
              </a:rPr>
              <a:t>     ชิ้นงานนี้เป็นส่วนหนึ่งของ วิชา เลือกเสรี สื่อประสม ซึ่งได้รับมอบหมายงานจาก อาจารย์ วัชระ วงษ์ดี  และกลุ่มดิฉันได้นำวิชาวิทยาศาสตร์ มาทำเป็นชิ้นงานนี้ ถ้าผิดพลาดประการใดต้องขออภัยมา  ณ ที่นี้ด้วย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www.thaigoodview.com/files/u19930/434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657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chemeClr val="bg1"/>
                </a:solidFill>
              </a:rPr>
              <a:t>สารบัญ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>
                <a:solidFill>
                  <a:schemeClr val="bg1"/>
                </a:solidFill>
              </a:rPr>
              <a:t>เรื่อง                                                                                 หน้า</a:t>
            </a:r>
          </a:p>
          <a:p>
            <a:pPr>
              <a:buNone/>
            </a:pPr>
            <a:r>
              <a:rPr lang="th-TH" dirty="0" smtClean="0">
                <a:solidFill>
                  <a:schemeClr val="bg1"/>
                </a:solidFill>
              </a:rPr>
              <a:t>     ความหมายและที่มาของ ดาราศาสตร์                                   1</a:t>
            </a:r>
          </a:p>
          <a:p>
            <a:pPr>
              <a:buNone/>
            </a:pPr>
            <a:r>
              <a:rPr lang="th-TH" dirty="0" smtClean="0">
                <a:solidFill>
                  <a:schemeClr val="bg1"/>
                </a:solidFill>
              </a:rPr>
              <a:t>     การปฏิวัติทางวิทยาศาสตร์                                                   2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0" name="Picture 6" descr="http://2.bp.blogspot.com/_ReCMOsSJhhE/Sq-pbzz9M6I/AAAAAAAAAB4/GXHje8_efOY/S660/116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68552"/>
          </a:xfrm>
        </p:spPr>
        <p:txBody>
          <a:bodyPr>
            <a:normAutofit fontScale="70000" lnSpcReduction="20000"/>
          </a:bodyPr>
          <a:lstStyle/>
          <a:p>
            <a:endParaRPr lang="th-TH" b="1" dirty="0" smtClean="0">
              <a:solidFill>
                <a:schemeClr val="bg1"/>
              </a:solidFill>
            </a:endParaRPr>
          </a:p>
          <a:p>
            <a:r>
              <a:rPr lang="th-TH" b="1" dirty="0" smtClean="0">
                <a:solidFill>
                  <a:schemeClr val="bg1"/>
                </a:solidFill>
                <a:cs typeface="+mj-cs"/>
              </a:rPr>
              <a:t>ดาราศาสตร์</a:t>
            </a:r>
            <a:r>
              <a:rPr lang="th-TH" dirty="0" smtClean="0">
                <a:solidFill>
                  <a:schemeClr val="bg1"/>
                </a:solidFill>
                <a:cs typeface="+mj-cs"/>
              </a:rPr>
              <a:t> คือวิชาวิทยาศาสตร์ที่ศึกษาวัตถุท้องฟ้า (อาทิ ดา</a:t>
            </a:r>
            <a:r>
              <a:rPr lang="th-TH" dirty="0" err="1" smtClean="0">
                <a:solidFill>
                  <a:schemeClr val="bg1"/>
                </a:solidFill>
                <a:cs typeface="+mj-cs"/>
              </a:rPr>
              <a:t>วกฤษ์</a:t>
            </a:r>
            <a:r>
              <a:rPr lang="th-TH" dirty="0" smtClean="0">
                <a:solidFill>
                  <a:schemeClr val="bg1"/>
                </a:solidFill>
                <a:cs typeface="+mj-cs"/>
              </a:rPr>
              <a:t> ดาวเคราะห์  ดาวหางและดาราจักร</a:t>
            </a:r>
            <a:r>
              <a:rPr lang="en-US" dirty="0" smtClean="0">
                <a:solidFill>
                  <a:schemeClr val="bg1"/>
                </a:solidFill>
                <a:cs typeface="+mj-cs"/>
              </a:rPr>
              <a:t>)</a:t>
            </a:r>
            <a:r>
              <a:rPr lang="th-TH" dirty="0" smtClean="0">
                <a:solidFill>
                  <a:schemeClr val="bg1"/>
                </a:solidFill>
                <a:cs typeface="+mj-cs"/>
              </a:rPr>
              <a:t>รวมทั้ง</a:t>
            </a:r>
            <a:r>
              <a:rPr lang="th-TH" dirty="0" err="1" smtClean="0">
                <a:solidFill>
                  <a:schemeClr val="bg1"/>
                </a:solidFill>
                <a:cs typeface="+mj-cs"/>
              </a:rPr>
              <a:t>ปรากฎการณ์</a:t>
            </a:r>
            <a:r>
              <a:rPr lang="th-TH" dirty="0" smtClean="0">
                <a:solidFill>
                  <a:schemeClr val="bg1"/>
                </a:solidFill>
                <a:cs typeface="+mj-cs"/>
              </a:rPr>
              <a:t>ทางธรรมชาติต่างๆ ที่เกิดขึ้นจากนอกชั้นบรรยากาศของโลกโดยศึกษาเกี่ยวกับวิวัฒนาการ ลักษณะทางกายภาพทางเคมี ทางอุตุนิยมวิทยา และการเคลื่อนที่ของวัตถุท้องฟ้า ตลอดจนถึงการกำเนิดและวิวัฒนาการของเอกพบ</a:t>
            </a:r>
          </a:p>
          <a:p>
            <a:pPr>
              <a:buNone/>
            </a:pPr>
            <a:r>
              <a:rPr lang="th-TH" dirty="0" smtClean="0">
                <a:solidFill>
                  <a:schemeClr val="bg1"/>
                </a:solidFill>
                <a:cs typeface="+mj-cs"/>
              </a:rPr>
              <a:t>       ดาราศาสตร์เป็นหนึ่งในสาขาของวิทยาศาสตร์ที่เก่าแก่ที่สุด นักดาราศาสตร์ในวัฒนธรรมโบราณสังเกตการณ์ดวงดาวบนท้องฟ้าในเวลากลางคืน และวัตถุทางดาราศาสตร์หลายอย่างก็ได้ถูกค้นพบเรื่อยมาตามยุคสมัย อย่างไรก็ตาม กล้องโทรทรรศน์เป็นสิ่งประดิษฐ์ที่จำเป็นก่อนที่จะมีการพัฒนามาเป็นวิทยาศาสตร์สมัยใหม่ ตั้งแต่อดีตกาล ดาราศาสตร์ประกอบไปด้วยสาขาที่หลากหลายเช่น การวัดตำแหน่งดาว การเดินเรือดาราศาสตร์ ดาราศาสตร์เชิง</a:t>
            </a:r>
            <a:r>
              <a:rPr lang="th-TH" dirty="0" err="1" smtClean="0">
                <a:solidFill>
                  <a:schemeClr val="bg1"/>
                </a:solidFill>
                <a:cs typeface="+mj-cs"/>
              </a:rPr>
              <a:t>สังเกตุ</a:t>
            </a:r>
            <a:r>
              <a:rPr lang="th-TH" dirty="0" smtClean="0">
                <a:solidFill>
                  <a:schemeClr val="bg1"/>
                </a:solidFill>
                <a:cs typeface="+mj-cs"/>
              </a:rPr>
              <a:t>การณ์การสร้าง</a:t>
            </a:r>
            <a:r>
              <a:rPr lang="th-TH" dirty="0" err="1" smtClean="0">
                <a:solidFill>
                  <a:schemeClr val="bg1"/>
                </a:solidFill>
                <a:cs typeface="+mj-cs"/>
              </a:rPr>
              <a:t>ปฎิ</a:t>
            </a:r>
            <a:r>
              <a:rPr lang="th-TH" dirty="0" smtClean="0">
                <a:solidFill>
                  <a:schemeClr val="bg1"/>
                </a:solidFill>
                <a:cs typeface="+mj-cs"/>
              </a:rPr>
              <a:t>ทิน และรวมทั้งโหราศาสตร์ แต่ดาราศาสตร์ทุกวันนี้ถูกจัดว่ามีความหมาย</a:t>
            </a:r>
            <a:r>
              <a:rPr lang="th-TH" dirty="0" err="1" smtClean="0">
                <a:solidFill>
                  <a:schemeClr val="bg1"/>
                </a:solidFill>
                <a:cs typeface="+mj-cs"/>
              </a:rPr>
              <a:t>เหมือนกับฟิสิกต์</a:t>
            </a:r>
            <a:r>
              <a:rPr lang="th-TH" dirty="0" smtClean="0">
                <a:solidFill>
                  <a:schemeClr val="bg1"/>
                </a:solidFill>
                <a:cs typeface="+mj-cs"/>
              </a:rPr>
              <a:t>ดาราศาสตร์ตั้งแต่คริสต์สตวรรษที่ 20เป็นต้นมาดาราศาสตร์ได้แบ่งออกเป็นสองสาขาได้แก่ ดาราศาสตร์เชิงสังเกตการณ์ และดาราศาสตร์เชิงทฤษฎี ดาราศาสตร์เชิงสังเกตการณ์จะให้ความสำคัญไปที่การเก็บและการวิเคราะห์ข้อมูล โดยการใช้ความรู้ทางกายภาพเบื้องต้นเป็นหลัก ส่วนดาราศาสตร์เชิงทฤษฎีให้ความสำคัญไปที่การพัฒนาคอมพิวเตอร์หรือแบบจำลองเชิงวิเคราะห์ เพื่ออธิบายวัตถุท้องฟ้าและปรากฏการณ์ต่างๆ ทั้งสองสาขานี้เป็นองค์ประกอบซึ่งกันและกัน กล่าวคือ ดาราศาสตร์เชิงทฤษฎีใช้อธิบายผลจากการสังเกตการณ์ และดาราศาสตร์เชิงสังเกตการณ์ใช้ในการรับรองผลจากทางทฤษฎี</a:t>
            </a:r>
          </a:p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dirty="0" smtClean="0">
                <a:solidFill>
                  <a:schemeClr val="bg1"/>
                </a:solidFill>
              </a:rPr>
              <a:t>ความหมายและที่มาของ ดาราศาสตร์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8" name="Picture 8" descr="http://board.postjung.com/data/512/512783-topic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383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</a:t>
            </a:r>
            <a:r>
              <a:rPr lang="th-TH" b="1" dirty="0" smtClean="0">
                <a:solidFill>
                  <a:schemeClr val="bg1"/>
                </a:solidFill>
              </a:rPr>
              <a:t>ปฏิวัติทางวิทยาศาสตร์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r>
              <a:rPr lang="th-TH" sz="3400" dirty="0" smtClean="0">
                <a:solidFill>
                  <a:schemeClr val="bg1"/>
                </a:solidFill>
                <a:cs typeface="+mj-cs"/>
              </a:rPr>
              <a:t>ในยุค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เรอเนซองส์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 นิโค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เลาส์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 โค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เปอร์นิคัส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 ได้นำเสนอแนวคิดแบบจำลองแบบดวงอาทิตย์เป็นศูนย์กลางจักรวาล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heliocentric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model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) ซึ่งถูกต่อต้านอย่างมาก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จากศา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สนจักร ทว่าได้รับการยืนยันรับรองจากงานศึกษาของกาลิ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เลโอ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  กา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ลิเลอิ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และ โย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ฮันเนส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  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เคปเลอร์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โดยที่กา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ลิเล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โอได้ประดิษฐ์กล้องโทรทรรศน์แบบหักเหแสงแบบใหม่ขึ้นในปี 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ค.ศ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 1609ทำให้สามารถเฝ้าสังเกตดวงดาวและนำผลจากการสังเกตมาช่วยยืนยันแนวคิดนี้</a:t>
            </a:r>
          </a:p>
          <a:p>
            <a:pPr>
              <a:buNone/>
            </a:pPr>
            <a:r>
              <a:rPr lang="th-TH" sz="3400" dirty="0" smtClean="0">
                <a:solidFill>
                  <a:schemeClr val="bg1"/>
                </a:solidFill>
                <a:cs typeface="+mj-cs"/>
              </a:rPr>
              <a:t>        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เคปเลอร์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ได้คิดค้นระบบแบบใหม่ขึ้นโดยปรับปรุงจากแบบจำลองเดิมของโค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เปอร์นิคัส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 ทำให้รายละเอียดการโคจรต่างๆ ของดาวเคราะห์และดวงอาทิตย์ที่ศูนย์กลางสมบูรณ์ถูกต้องมากยิ่งขึ้น แต่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เคปเลอร์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ก็ไม่ประสบความสำเร็จในการนำเสนอทฤษฎีนี้เนื่องจากกฎหมายในยุคสมัยนั้น จนกระทั่งต่อมาถึงยุคสมัยของ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เซอร์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  ไอ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แซค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นิวตัส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ผู้คิดค้นหลักกลศาสตร์ท้องฟ้าและ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กฏ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แรงโน้มถ่วงซึ่งสามารถอธิบายการเคลื่อนที่ของดาวเคราะห์ได้อย่างสมบูรณ์ 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นิว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ตันยังได้คิดค้นกล้องโท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รทรรษ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แบบสะท้อนแสงขึ้นด้วย</a:t>
            </a:r>
          </a:p>
          <a:p>
            <a:pPr>
              <a:buNone/>
            </a:pPr>
            <a:r>
              <a:rPr lang="th-TH" sz="3400" dirty="0">
                <a:solidFill>
                  <a:schemeClr val="bg1"/>
                </a:solidFill>
                <a:cs typeface="+mj-cs"/>
              </a:rPr>
              <a:t> 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       การค้นพบใหม่ๆ เกิดขึ้นเรื่อยๆ พร้อมไปกับการพัฒนาขนาดและคุณภาพของกล้องโทรทรรศน์ที่ดียิ่งขึ้น มีการจัดทำรายชื่อดาวอย่างละเอียดเป็นครั้งแรกโดย ลา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ซายล์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ต่อมานักดาราศาสตร์ชื่อ วิ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ลเลียม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เฮอร์เชล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ได้จัดทำรายการโดยละเอียด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ของแนบิวลา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และกระจุกดาว 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ค.ศ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 1781มีการค้นพบดาวยูเรนัสซึ่งเป็นการค้นพบดาวเคราะห์ดวงใหม่เป็นครั้งแรก 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ค.ศ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 1838มีการประกาศระยะทางระหว่างดาวเป็นครั้งแรกโดย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ฟรีดดริก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 เบสเซลหลังจากตรวจพบ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พารัลแลกซ์</a:t>
            </a:r>
            <a:r>
              <a:rPr lang="th-TH" sz="3400" dirty="0" smtClean="0">
                <a:solidFill>
                  <a:schemeClr val="bg1"/>
                </a:solidFill>
                <a:cs typeface="+mj-cs"/>
              </a:rPr>
              <a:t>ของดาว 61 </a:t>
            </a:r>
            <a:r>
              <a:rPr lang="th-TH" sz="3400" dirty="0" err="1" smtClean="0">
                <a:solidFill>
                  <a:schemeClr val="bg1"/>
                </a:solidFill>
                <a:cs typeface="+mj-cs"/>
              </a:rPr>
              <a:t>Cygni</a:t>
            </a:r>
            <a:endParaRPr lang="th-TH" sz="3400" dirty="0" smtClean="0">
              <a:solidFill>
                <a:schemeClr val="bg1"/>
              </a:solidFill>
              <a:cs typeface="+mj-cs"/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20000"/>
            <a:lumOff val="80000"/>
          </a:schemeClr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672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คำนำ</vt:lpstr>
      <vt:lpstr>สารบัญ</vt:lpstr>
      <vt:lpstr>ความหมายและที่มาของ ดาราศาสตร์</vt:lpstr>
      <vt:lpstr>การปฏิวัติทางวิทยาศาสตร์</vt:lpstr>
    </vt:vector>
  </TitlesOfParts>
  <Company>student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</dc:creator>
  <cp:lastModifiedBy>stu</cp:lastModifiedBy>
  <cp:revision>6</cp:revision>
  <dcterms:created xsi:type="dcterms:W3CDTF">2012-06-28T06:13:16Z</dcterms:created>
  <dcterms:modified xsi:type="dcterms:W3CDTF">2012-06-28T07:09:56Z</dcterms:modified>
</cp:coreProperties>
</file>